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453" r:id="rId3"/>
    <p:sldId id="486" r:id="rId4"/>
    <p:sldId id="493" r:id="rId5"/>
    <p:sldId id="266" r:id="rId6"/>
    <p:sldId id="454" r:id="rId7"/>
    <p:sldId id="455" r:id="rId8"/>
    <p:sldId id="462" r:id="rId9"/>
    <p:sldId id="463" r:id="rId10"/>
    <p:sldId id="456" r:id="rId11"/>
    <p:sldId id="466" r:id="rId12"/>
    <p:sldId id="457" r:id="rId13"/>
    <p:sldId id="459" r:id="rId14"/>
    <p:sldId id="464" r:id="rId15"/>
    <p:sldId id="460" r:id="rId16"/>
    <p:sldId id="461" r:id="rId17"/>
    <p:sldId id="501" r:id="rId18"/>
    <p:sldId id="485" r:id="rId19"/>
    <p:sldId id="263" r:id="rId20"/>
    <p:sldId id="265" r:id="rId21"/>
    <p:sldId id="488" r:id="rId22"/>
    <p:sldId id="487" r:id="rId23"/>
    <p:sldId id="482" r:id="rId24"/>
    <p:sldId id="467" r:id="rId25"/>
    <p:sldId id="489" r:id="rId26"/>
    <p:sldId id="484" r:id="rId27"/>
    <p:sldId id="468" r:id="rId28"/>
    <p:sldId id="469" r:id="rId29"/>
    <p:sldId id="490" r:id="rId30"/>
    <p:sldId id="470" r:id="rId31"/>
    <p:sldId id="471" r:id="rId32"/>
    <p:sldId id="465" r:id="rId33"/>
    <p:sldId id="494" r:id="rId34"/>
    <p:sldId id="472" r:id="rId35"/>
    <p:sldId id="473" r:id="rId36"/>
    <p:sldId id="474" r:id="rId37"/>
    <p:sldId id="476" r:id="rId38"/>
    <p:sldId id="475" r:id="rId39"/>
    <p:sldId id="477" r:id="rId40"/>
    <p:sldId id="478" r:id="rId41"/>
    <p:sldId id="483" r:id="rId42"/>
    <p:sldId id="496" r:id="rId43"/>
    <p:sldId id="479" r:id="rId44"/>
    <p:sldId id="480" r:id="rId45"/>
    <p:sldId id="481" r:id="rId46"/>
    <p:sldId id="492" r:id="rId47"/>
    <p:sldId id="495" r:id="rId48"/>
    <p:sldId id="499" r:id="rId49"/>
    <p:sldId id="500" r:id="rId50"/>
    <p:sldId id="497" r:id="rId51"/>
    <p:sldId id="498"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92" autoAdjust="0"/>
    <p:restoredTop sz="83333"/>
  </p:normalViewPr>
  <p:slideViewPr>
    <p:cSldViewPr>
      <p:cViewPr varScale="1">
        <p:scale>
          <a:sx n="145" d="100"/>
          <a:sy n="145" d="100"/>
        </p:scale>
        <p:origin x="1248"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10/27/25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Saltation_(gait)" TargetMode="External"/><Relationship Id="rId3" Type="http://schemas.openxmlformats.org/officeDocument/2006/relationships/hyperlink" Target="https://en.wikipedia.org/wiki/Plankton" TargetMode="External"/><Relationship Id="rId7" Type="http://schemas.openxmlformats.org/officeDocument/2006/relationships/hyperlink" Target="https://en.wikipedia.org/wiki/Water_flea" TargetMode="External"/><Relationship Id="rId12" Type="http://schemas.openxmlformats.org/officeDocument/2006/relationships/hyperlink" Target="https://en.wikipedia.org/wiki/Fresh_water"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ladocera" TargetMode="External"/><Relationship Id="rId11" Type="http://schemas.openxmlformats.org/officeDocument/2006/relationships/hyperlink" Target="https://en.wikipedia.org/wiki/Swamp" TargetMode="External"/><Relationship Id="rId5" Type="http://schemas.openxmlformats.org/officeDocument/2006/relationships/hyperlink" Target="https://en.wikipedia.org/wiki/Order_(biology)" TargetMode="External"/><Relationship Id="rId10" Type="http://schemas.openxmlformats.org/officeDocument/2006/relationships/hyperlink" Target="https://en.wikipedia.org/wiki/Acid" TargetMode="External"/><Relationship Id="rId4" Type="http://schemas.openxmlformats.org/officeDocument/2006/relationships/hyperlink" Target="https://en.wikipedia.org/wiki/Crustacean" TargetMode="External"/><Relationship Id="rId9" Type="http://schemas.openxmlformats.org/officeDocument/2006/relationships/hyperlink" Target="https://en.wikipedia.org/wiki/Flea"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atology.org/linear-regress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a:t>
            </a:fld>
            <a:endParaRPr lang="en-US"/>
          </a:p>
        </p:txBody>
      </p:sp>
    </p:spTree>
    <p:extLst>
      <p:ext uri="{BB962C8B-B14F-4D97-AF65-F5344CB8AC3E}">
        <p14:creationId xmlns:p14="http://schemas.microsoft.com/office/powerpoint/2010/main" val="3256374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443512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Sidebar for distinction.</a:t>
            </a:r>
          </a:p>
        </p:txBody>
      </p:sp>
      <p:sp>
        <p:nvSpPr>
          <p:cNvPr id="4" name="Slide Number Placeholder 3"/>
          <p:cNvSpPr>
            <a:spLocks noGrp="1"/>
          </p:cNvSpPr>
          <p:nvPr>
            <p:ph type="sldNum" sz="quarter" idx="5"/>
          </p:nvPr>
        </p:nvSpPr>
        <p:spPr/>
        <p:txBody>
          <a:bodyPr/>
          <a:lstStyle/>
          <a:p>
            <a:fld id="{6B353BC0-57FA-2A49-8AE7-55F575BF1FEE}" type="slidenum">
              <a:rPr lang="en-US" smtClean="0"/>
              <a:t>17</a:t>
            </a:fld>
            <a:endParaRPr lang="en-US"/>
          </a:p>
        </p:txBody>
      </p:sp>
    </p:spTree>
    <p:extLst>
      <p:ext uri="{BB962C8B-B14F-4D97-AF65-F5344CB8AC3E}">
        <p14:creationId xmlns:p14="http://schemas.microsoft.com/office/powerpoint/2010/main" val="1623208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4108459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simple linear regression. Just another general linear model (GLM). Usually not interested in testing whether y-intercept = 0.</a:t>
            </a:r>
          </a:p>
          <a:p>
            <a:endParaRPr lang="en-US" dirty="0"/>
          </a:p>
          <a:p>
            <a:r>
              <a:rPr lang="en-US" dirty="0"/>
              <a:t>20 nests,</a:t>
            </a:r>
            <a:r>
              <a:rPr lang="en-US" baseline="0" dirty="0"/>
              <a:t> 1 random nest sampled per day; else repeated measures design necessary.</a:t>
            </a:r>
          </a:p>
          <a:p>
            <a:endParaRPr lang="en-US" baseline="0" dirty="0"/>
          </a:p>
          <a:p>
            <a:r>
              <a:rPr lang="en-US" baseline="0" dirty="0"/>
              <a:t>In all regressions the line is fit through the mean of X and mean of Y; software fits line via OLS, which minimizes the distance between points and a fitted line </a:t>
            </a:r>
          </a:p>
        </p:txBody>
      </p:sp>
      <p:sp>
        <p:nvSpPr>
          <p:cNvPr id="4" name="Slide Number Placeholder 3"/>
          <p:cNvSpPr>
            <a:spLocks noGrp="1"/>
          </p:cNvSpPr>
          <p:nvPr>
            <p:ph type="sldNum" sz="quarter" idx="10"/>
          </p:nvPr>
        </p:nvSpPr>
        <p:spPr/>
        <p:txBody>
          <a:bodyPr/>
          <a:lstStyle/>
          <a:p>
            <a:fld id="{6F69FB5C-72B6-9E49-8165-884E1D4CBC66}" type="slidenum">
              <a:rPr lang="en-US" smtClean="0"/>
              <a:pPr/>
              <a:t>19</a:t>
            </a:fld>
            <a:endParaRPr lang="en-US"/>
          </a:p>
        </p:txBody>
      </p:sp>
    </p:spTree>
    <p:extLst>
      <p:ext uri="{BB962C8B-B14F-4D97-AF65-F5344CB8AC3E}">
        <p14:creationId xmlns:p14="http://schemas.microsoft.com/office/powerpoint/2010/main" val="1086209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a:t>
            </a:r>
          </a:p>
          <a:p>
            <a:endParaRPr lang="en-US" dirty="0"/>
          </a:p>
          <a:p>
            <a:r>
              <a:rPr lang="en-US" dirty="0"/>
              <a:t>https://</a:t>
            </a:r>
            <a:r>
              <a:rPr lang="en-US" dirty="0" err="1"/>
              <a:t>en.wikipedia.org</a:t>
            </a:r>
            <a:r>
              <a:rPr lang="en-US" dirty="0"/>
              <a:t>/wiki/Anscombe%27s_quartet</a:t>
            </a:r>
          </a:p>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20</a:t>
            </a:fld>
            <a:endParaRPr lang="en-US"/>
          </a:p>
        </p:txBody>
      </p:sp>
    </p:spTree>
    <p:extLst>
      <p:ext uri="{BB962C8B-B14F-4D97-AF65-F5344CB8AC3E}">
        <p14:creationId xmlns:p14="http://schemas.microsoft.com/office/powerpoint/2010/main" val="1499658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each response as you would a results statement in a journal publication.</a:t>
            </a:r>
          </a:p>
        </p:txBody>
      </p:sp>
      <p:sp>
        <p:nvSpPr>
          <p:cNvPr id="4" name="Slide Number Placeholder 3"/>
          <p:cNvSpPr>
            <a:spLocks noGrp="1"/>
          </p:cNvSpPr>
          <p:nvPr>
            <p:ph type="sldNum" sz="quarter" idx="5"/>
          </p:nvPr>
        </p:nvSpPr>
        <p:spPr/>
        <p:txBody>
          <a:bodyPr/>
          <a:lstStyle/>
          <a:p>
            <a:fld id="{6B353BC0-57FA-2A49-8AE7-55F575BF1FEE}" type="slidenum">
              <a:rPr lang="en-US" smtClean="0"/>
              <a:t>22</a:t>
            </a:fld>
            <a:endParaRPr lang="en-US"/>
          </a:p>
        </p:txBody>
      </p:sp>
    </p:spTree>
    <p:extLst>
      <p:ext uri="{BB962C8B-B14F-4D97-AF65-F5344CB8AC3E}">
        <p14:creationId xmlns:p14="http://schemas.microsoft.com/office/powerpoint/2010/main" val="1064183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kern="1200" dirty="0">
                <a:solidFill>
                  <a:schemeClr val="tx1"/>
                </a:solidFill>
                <a:effectLst/>
                <a:latin typeface="+mn-lt"/>
                <a:ea typeface="+mn-ea"/>
                <a:cs typeface="+mn-cs"/>
              </a:rPr>
              <a:t>Daphnia</a:t>
            </a:r>
            <a:r>
              <a:rPr lang="en-US" sz="1200" b="0" i="0" u="none" kern="1200" dirty="0">
                <a:solidFill>
                  <a:schemeClr val="tx1"/>
                </a:solidFill>
                <a:effectLst/>
                <a:latin typeface="+mn-lt"/>
                <a:ea typeface="+mn-ea"/>
                <a:cs typeface="+mn-cs"/>
              </a:rPr>
              <a:t>, a genus of small </a:t>
            </a:r>
            <a:r>
              <a:rPr lang="en-US" sz="1200" b="0" i="0" u="none" strike="noStrike" kern="1200" dirty="0">
                <a:solidFill>
                  <a:schemeClr val="tx1"/>
                </a:solidFill>
                <a:effectLst/>
                <a:latin typeface="+mn-lt"/>
                <a:ea typeface="+mn-ea"/>
                <a:cs typeface="+mn-cs"/>
                <a:hlinkClick r:id="rId3" tooltip="Plankton"/>
              </a:rPr>
              <a:t>planktonic</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Crustacean"/>
              </a:rPr>
              <a:t>crustaceans</a:t>
            </a:r>
            <a:r>
              <a:rPr lang="en-US" sz="1200" b="0" i="0" u="none" kern="1200" dirty="0">
                <a:solidFill>
                  <a:schemeClr val="tx1"/>
                </a:solidFill>
                <a:effectLst/>
                <a:latin typeface="+mn-lt"/>
                <a:ea typeface="+mn-ea"/>
                <a:cs typeface="+mn-cs"/>
              </a:rPr>
              <a:t>, are 0.2–5 </a:t>
            </a:r>
            <a:r>
              <a:rPr lang="en-US" sz="1200" b="0" i="0" u="none" kern="1200" dirty="0" err="1">
                <a:solidFill>
                  <a:schemeClr val="tx1"/>
                </a:solidFill>
                <a:effectLst/>
                <a:latin typeface="+mn-lt"/>
                <a:ea typeface="+mn-ea"/>
                <a:cs typeface="+mn-cs"/>
              </a:rPr>
              <a:t>millimetres</a:t>
            </a:r>
            <a:r>
              <a:rPr lang="en-US" sz="1200" b="0" i="0" u="none" kern="1200" dirty="0">
                <a:solidFill>
                  <a:schemeClr val="tx1"/>
                </a:solidFill>
                <a:effectLst/>
                <a:latin typeface="+mn-lt"/>
                <a:ea typeface="+mn-ea"/>
                <a:cs typeface="+mn-cs"/>
              </a:rPr>
              <a:t> (0.01–0.20 in) in length. </a:t>
            </a:r>
            <a:r>
              <a:rPr lang="en-US" sz="1200" b="0" i="1" u="none" kern="1200" dirty="0">
                <a:solidFill>
                  <a:schemeClr val="tx1"/>
                </a:solidFill>
                <a:effectLst/>
                <a:latin typeface="+mn-lt"/>
                <a:ea typeface="+mn-ea"/>
                <a:cs typeface="+mn-cs"/>
              </a:rPr>
              <a:t>Daphnia</a:t>
            </a:r>
            <a:r>
              <a:rPr lang="en-US" sz="1200" b="0" i="0" u="none" kern="1200" dirty="0">
                <a:solidFill>
                  <a:schemeClr val="tx1"/>
                </a:solidFill>
                <a:effectLst/>
                <a:latin typeface="+mn-lt"/>
                <a:ea typeface="+mn-ea"/>
                <a:cs typeface="+mn-cs"/>
              </a:rPr>
              <a:t> are members of the </a:t>
            </a:r>
            <a:r>
              <a:rPr lang="en-US" sz="1200" b="0" i="0" u="none" strike="noStrike" kern="1200" dirty="0">
                <a:solidFill>
                  <a:schemeClr val="tx1"/>
                </a:solidFill>
                <a:effectLst/>
                <a:latin typeface="+mn-lt"/>
                <a:ea typeface="+mn-ea"/>
                <a:cs typeface="+mn-cs"/>
                <a:hlinkClick r:id="rId5" tooltip="Order (biology)"/>
              </a:rPr>
              <a:t>order</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Cladocera"/>
              </a:rPr>
              <a:t>Cladocera</a:t>
            </a:r>
            <a:r>
              <a:rPr lang="en-US" sz="1200" b="0" i="0" u="none" kern="1200" dirty="0">
                <a:solidFill>
                  <a:schemeClr val="tx1"/>
                </a:solidFill>
                <a:effectLst/>
                <a:latin typeface="+mn-lt"/>
                <a:ea typeface="+mn-ea"/>
                <a:cs typeface="+mn-cs"/>
              </a:rPr>
              <a:t>, and are one of the several small aquatic crustaceans commonly called </a:t>
            </a:r>
            <a:r>
              <a:rPr lang="en-US" sz="1200" b="0" i="0" u="none" strike="noStrike" kern="1200" dirty="0">
                <a:solidFill>
                  <a:schemeClr val="tx1"/>
                </a:solidFill>
                <a:effectLst/>
                <a:latin typeface="+mn-lt"/>
                <a:ea typeface="+mn-ea"/>
                <a:cs typeface="+mn-cs"/>
                <a:hlinkClick r:id="rId7" tooltip="Water flea"/>
              </a:rPr>
              <a:t>water fleas</a:t>
            </a:r>
            <a:r>
              <a:rPr lang="en-US" sz="1200" b="0" i="0" u="none" kern="1200" dirty="0">
                <a:solidFill>
                  <a:schemeClr val="tx1"/>
                </a:solidFill>
                <a:effectLst/>
                <a:latin typeface="+mn-lt"/>
                <a:ea typeface="+mn-ea"/>
                <a:cs typeface="+mn-cs"/>
              </a:rPr>
              <a:t> because their </a:t>
            </a:r>
            <a:r>
              <a:rPr lang="en-US" sz="1200" b="0" i="0" u="none" strike="noStrike" kern="1200" dirty="0">
                <a:solidFill>
                  <a:schemeClr val="tx1"/>
                </a:solidFill>
                <a:effectLst/>
                <a:latin typeface="+mn-lt"/>
                <a:ea typeface="+mn-ea"/>
                <a:cs typeface="+mn-cs"/>
                <a:hlinkClick r:id="rId8" tooltip="Saltation (gait)"/>
              </a:rPr>
              <a:t>saltatory</a:t>
            </a:r>
            <a:r>
              <a:rPr lang="en-US" sz="1200" b="0" i="0" u="none" kern="1200" dirty="0">
                <a:solidFill>
                  <a:schemeClr val="tx1"/>
                </a:solidFill>
                <a:effectLst/>
                <a:latin typeface="+mn-lt"/>
                <a:ea typeface="+mn-ea"/>
                <a:cs typeface="+mn-cs"/>
              </a:rPr>
              <a:t> swimming style resembles the movements of </a:t>
            </a:r>
            <a:r>
              <a:rPr lang="en-US" sz="1200" b="0" i="0" u="none" strike="noStrike" kern="1200" dirty="0">
                <a:solidFill>
                  <a:schemeClr val="tx1"/>
                </a:solidFill>
                <a:effectLst/>
                <a:latin typeface="+mn-lt"/>
                <a:ea typeface="+mn-ea"/>
                <a:cs typeface="+mn-cs"/>
                <a:hlinkClick r:id="rId9" tooltip="Flea"/>
              </a:rPr>
              <a:t>fleas</a:t>
            </a:r>
            <a:r>
              <a:rPr lang="en-US" sz="1200" b="0" i="0" u="none" kern="1200" dirty="0">
                <a:solidFill>
                  <a:schemeClr val="tx1"/>
                </a:solidFill>
                <a:effectLst/>
                <a:latin typeface="+mn-lt"/>
                <a:ea typeface="+mn-ea"/>
                <a:cs typeface="+mn-cs"/>
              </a:rPr>
              <a:t>. </a:t>
            </a:r>
            <a:r>
              <a:rPr lang="en-US" sz="1200" b="0" i="1" u="none" kern="1200" dirty="0">
                <a:solidFill>
                  <a:schemeClr val="tx1"/>
                </a:solidFill>
                <a:effectLst/>
                <a:latin typeface="+mn-lt"/>
                <a:ea typeface="+mn-ea"/>
                <a:cs typeface="+mn-cs"/>
              </a:rPr>
              <a:t>Daphnia</a:t>
            </a:r>
            <a:r>
              <a:rPr lang="en-US" sz="1200" b="0" i="0" u="none" kern="1200" dirty="0">
                <a:solidFill>
                  <a:schemeClr val="tx1"/>
                </a:solidFill>
                <a:effectLst/>
                <a:latin typeface="+mn-lt"/>
                <a:ea typeface="+mn-ea"/>
                <a:cs typeface="+mn-cs"/>
              </a:rPr>
              <a:t> live in various aquatic environments ranging from </a:t>
            </a:r>
            <a:r>
              <a:rPr lang="en-US" sz="1200" b="0" i="0" u="none" strike="noStrike" kern="1200" dirty="0">
                <a:solidFill>
                  <a:schemeClr val="tx1"/>
                </a:solidFill>
                <a:effectLst/>
                <a:latin typeface="+mn-lt"/>
                <a:ea typeface="+mn-ea"/>
                <a:cs typeface="+mn-cs"/>
                <a:hlinkClick r:id="rId10" tooltip="Acid"/>
              </a:rPr>
              <a:t>acidic</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1" tooltip="Swamp"/>
              </a:rPr>
              <a:t>swamps</a:t>
            </a:r>
            <a:r>
              <a:rPr lang="en-US" sz="1200" b="0" i="0" u="none" kern="1200" dirty="0">
                <a:solidFill>
                  <a:schemeClr val="tx1"/>
                </a:solidFill>
                <a:effectLst/>
                <a:latin typeface="+mn-lt"/>
                <a:ea typeface="+mn-ea"/>
                <a:cs typeface="+mn-cs"/>
              </a:rPr>
              <a:t> to </a:t>
            </a:r>
            <a:r>
              <a:rPr lang="en-US" sz="1200" b="0" i="0" u="none" strike="noStrike" kern="1200" dirty="0">
                <a:solidFill>
                  <a:schemeClr val="tx1"/>
                </a:solidFill>
                <a:effectLst/>
                <a:latin typeface="+mn-lt"/>
                <a:ea typeface="+mn-ea"/>
                <a:cs typeface="+mn-cs"/>
                <a:hlinkClick r:id="rId12" tooltip="Fresh water"/>
              </a:rPr>
              <a:t>freshwater</a:t>
            </a:r>
            <a:r>
              <a:rPr lang="en-US" sz="1200" b="0" i="0" u="none" kern="1200" dirty="0">
                <a:solidFill>
                  <a:schemeClr val="tx1"/>
                </a:solidFill>
                <a:effectLst/>
                <a:latin typeface="+mn-lt"/>
                <a:ea typeface="+mn-ea"/>
                <a:cs typeface="+mn-cs"/>
              </a:rPr>
              <a:t> lakes and ponds.</a:t>
            </a:r>
            <a:endParaRPr lang="en-US" b="0" u="none" dirty="0"/>
          </a:p>
        </p:txBody>
      </p:sp>
      <p:sp>
        <p:nvSpPr>
          <p:cNvPr id="4" name="Slide Number Placeholder 3"/>
          <p:cNvSpPr>
            <a:spLocks noGrp="1"/>
          </p:cNvSpPr>
          <p:nvPr>
            <p:ph type="sldNum" sz="quarter" idx="5"/>
          </p:nvPr>
        </p:nvSpPr>
        <p:spPr/>
        <p:txBody>
          <a:bodyPr/>
          <a:lstStyle/>
          <a:p>
            <a:fld id="{6B353BC0-57FA-2A49-8AE7-55F575BF1FEE}" type="slidenum">
              <a:rPr lang="en-US" smtClean="0"/>
              <a:t>24</a:t>
            </a:fld>
            <a:endParaRPr lang="en-US"/>
          </a:p>
        </p:txBody>
      </p:sp>
    </p:spTree>
    <p:extLst>
      <p:ext uri="{BB962C8B-B14F-4D97-AF65-F5344CB8AC3E}">
        <p14:creationId xmlns:p14="http://schemas.microsoft.com/office/powerpoint/2010/main" val="3733417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25</a:t>
            </a:fld>
            <a:endParaRPr lang="en-US"/>
          </a:p>
        </p:txBody>
      </p:sp>
    </p:spTree>
    <p:extLst>
      <p:ext uri="{BB962C8B-B14F-4D97-AF65-F5344CB8AC3E}">
        <p14:creationId xmlns:p14="http://schemas.microsoft.com/office/powerpoint/2010/main" val="2832706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27</a:t>
            </a:fld>
            <a:endParaRPr lang="en-US"/>
          </a:p>
        </p:txBody>
      </p:sp>
    </p:spTree>
    <p:extLst>
      <p:ext uri="{BB962C8B-B14F-4D97-AF65-F5344CB8AC3E}">
        <p14:creationId xmlns:p14="http://schemas.microsoft.com/office/powerpoint/2010/main" val="1098133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meanGR</a:t>
            </a:r>
            <a:r>
              <a:rPr lang="en-US" dirty="0"/>
              <a:t> is a new variable you are creating to summarize data using the mean</a:t>
            </a:r>
          </a:p>
        </p:txBody>
      </p:sp>
      <p:sp>
        <p:nvSpPr>
          <p:cNvPr id="4" name="Slide Number Placeholder 3"/>
          <p:cNvSpPr>
            <a:spLocks noGrp="1"/>
          </p:cNvSpPr>
          <p:nvPr>
            <p:ph type="sldNum" sz="quarter" idx="5"/>
          </p:nvPr>
        </p:nvSpPr>
        <p:spPr/>
        <p:txBody>
          <a:bodyPr/>
          <a:lstStyle/>
          <a:p>
            <a:fld id="{6B353BC0-57FA-2A49-8AE7-55F575BF1FEE}" type="slidenum">
              <a:rPr lang="en-US" smtClean="0"/>
              <a:t>29</a:t>
            </a:fld>
            <a:endParaRPr lang="en-US"/>
          </a:p>
        </p:txBody>
      </p:sp>
    </p:spTree>
    <p:extLst>
      <p:ext uri="{BB962C8B-B14F-4D97-AF65-F5344CB8AC3E}">
        <p14:creationId xmlns:p14="http://schemas.microsoft.com/office/powerpoint/2010/main" val="403335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All about minimizing residuals. </a:t>
            </a:r>
            <a:r>
              <a:rPr lang="en-US" sz="1600" b="0" i="0" dirty="0">
                <a:solidFill>
                  <a:srgbClr val="000000"/>
                </a:solidFill>
                <a:effectLst/>
                <a:latin typeface="Helvetica" pitchFamily="2" charset="0"/>
              </a:rPr>
              <a:t>In statistics, the term </a:t>
            </a:r>
            <a:r>
              <a:rPr lang="en-US" sz="1600" b="1" i="0" dirty="0">
                <a:solidFill>
                  <a:srgbClr val="000000"/>
                </a:solidFill>
                <a:effectLst/>
                <a:latin typeface="Helvetica" pitchFamily="2" charset="0"/>
              </a:rPr>
              <a:t>y hat</a:t>
            </a:r>
            <a:r>
              <a:rPr lang="en-US" sz="1600" b="0" i="0" dirty="0">
                <a:solidFill>
                  <a:srgbClr val="000000"/>
                </a:solidFill>
                <a:effectLst/>
                <a:latin typeface="Helvetica" pitchFamily="2" charset="0"/>
              </a:rPr>
              <a:t> (written as </a:t>
            </a:r>
            <a:r>
              <a:rPr lang="en-US" sz="1600" b="1" i="0" dirty="0">
                <a:solidFill>
                  <a:srgbClr val="000000"/>
                </a:solidFill>
                <a:effectLst/>
                <a:latin typeface="Helvetica" pitchFamily="2" charset="0"/>
              </a:rPr>
              <a:t>ŷ</a:t>
            </a:r>
            <a:r>
              <a:rPr lang="en-US" sz="1600" b="0" i="0" dirty="0">
                <a:solidFill>
                  <a:srgbClr val="000000"/>
                </a:solidFill>
                <a:effectLst/>
                <a:latin typeface="Helvetica" pitchFamily="2" charset="0"/>
              </a:rPr>
              <a:t>) refers to the estimated value of a response variable in a</a:t>
            </a:r>
            <a:r>
              <a:rPr lang="en-US" sz="1600" b="0" i="0" u="none" dirty="0">
                <a:solidFill>
                  <a:srgbClr val="000000"/>
                </a:solidFill>
                <a:effectLst/>
                <a:latin typeface="Helvetica" pitchFamily="2" charset="0"/>
              </a:rPr>
              <a:t> </a:t>
            </a:r>
            <a:r>
              <a:rPr lang="en-US" sz="1600" b="0" i="0" u="none" strike="noStrike" dirty="0">
                <a:solidFill>
                  <a:srgbClr val="9B59B6"/>
                </a:solidFill>
                <a:effectLst/>
                <a:latin typeface="Helvetica" pitchFamily="2" charset="0"/>
                <a:hlinkClick r:id="rId3"/>
              </a:rPr>
              <a:t>linear regression model</a:t>
            </a:r>
            <a:r>
              <a:rPr lang="en-US" sz="1600" b="0" i="0" dirty="0">
                <a:solidFill>
                  <a:srgbClr val="000000"/>
                </a:solidFill>
                <a:effectLst/>
                <a:latin typeface="Helvetica" pitchFamily="2" charset="0"/>
              </a:rPr>
              <a:t>.</a:t>
            </a:r>
            <a:endParaRPr lang="en-US" sz="1600" dirty="0"/>
          </a:p>
        </p:txBody>
      </p:sp>
      <p:sp>
        <p:nvSpPr>
          <p:cNvPr id="4" name="Slide Number Placeholder 3"/>
          <p:cNvSpPr>
            <a:spLocks noGrp="1"/>
          </p:cNvSpPr>
          <p:nvPr>
            <p:ph type="sldNum" sz="quarter" idx="5"/>
          </p:nvPr>
        </p:nvSpPr>
        <p:spPr/>
        <p:txBody>
          <a:bodyPr/>
          <a:lstStyle/>
          <a:p>
            <a:fld id="{6B353BC0-57FA-2A49-8AE7-55F575BF1FEE}" type="slidenum">
              <a:rPr lang="en-US" smtClean="0"/>
              <a:t>3</a:t>
            </a:fld>
            <a:endParaRPr lang="en-US"/>
          </a:p>
        </p:txBody>
      </p:sp>
    </p:spTree>
    <p:extLst>
      <p:ext uri="{BB962C8B-B14F-4D97-AF65-F5344CB8AC3E}">
        <p14:creationId xmlns:p14="http://schemas.microsoft.com/office/powerpoint/2010/main" val="2658360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30</a:t>
            </a:fld>
            <a:endParaRPr lang="en-US"/>
          </a:p>
        </p:txBody>
      </p:sp>
    </p:spTree>
    <p:extLst>
      <p:ext uri="{BB962C8B-B14F-4D97-AF65-F5344CB8AC3E}">
        <p14:creationId xmlns:p14="http://schemas.microsoft.com/office/powerpoint/2010/main" val="1887321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31</a:t>
            </a:fld>
            <a:endParaRPr lang="en-US"/>
          </a:p>
        </p:txBody>
      </p:sp>
    </p:spTree>
    <p:extLst>
      <p:ext uri="{BB962C8B-B14F-4D97-AF65-F5344CB8AC3E}">
        <p14:creationId xmlns:p14="http://schemas.microsoft.com/office/powerpoint/2010/main" val="406055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www.polypompholyx.com</a:t>
            </a:r>
            <a:r>
              <a:rPr lang="en-US" dirty="0"/>
              <a:t>/2014/02/r-anova-1-way/</a:t>
            </a:r>
          </a:p>
        </p:txBody>
      </p:sp>
      <p:sp>
        <p:nvSpPr>
          <p:cNvPr id="4" name="Slide Number Placeholder 3"/>
          <p:cNvSpPr>
            <a:spLocks noGrp="1"/>
          </p:cNvSpPr>
          <p:nvPr>
            <p:ph type="sldNum" sz="quarter" idx="5"/>
          </p:nvPr>
        </p:nvSpPr>
        <p:spPr/>
        <p:txBody>
          <a:bodyPr/>
          <a:lstStyle/>
          <a:p>
            <a:fld id="{6B353BC0-57FA-2A49-8AE7-55F575BF1FEE}" type="slidenum">
              <a:rPr lang="en-US" smtClean="0"/>
              <a:t>32</a:t>
            </a:fld>
            <a:endParaRPr lang="en-US"/>
          </a:p>
        </p:txBody>
      </p:sp>
    </p:spTree>
    <p:extLst>
      <p:ext uri="{BB962C8B-B14F-4D97-AF65-F5344CB8AC3E}">
        <p14:creationId xmlns:p14="http://schemas.microsoft.com/office/powerpoint/2010/main" val="2307445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807F-133A-BDC3-B101-2CCC98E174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7823B-53C0-AD56-7202-3F96CAF27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C4F72-7D5A-39EC-16D0-44D62EBC3DE7}"/>
              </a:ext>
            </a:extLst>
          </p:cNvPr>
          <p:cNvSpPr>
            <a:spLocks noGrp="1"/>
          </p:cNvSpPr>
          <p:nvPr>
            <p:ph type="body" idx="1"/>
          </p:nvPr>
        </p:nvSpPr>
        <p:spPr/>
        <p:txBody>
          <a:bodyPr/>
          <a:lstStyle/>
          <a:p>
            <a:r>
              <a:rPr lang="en-US" dirty="0"/>
              <a:t>https://</a:t>
            </a:r>
            <a:r>
              <a:rPr lang="en-US" dirty="0" err="1"/>
              <a:t>digitalfirst.bfwpub.com</a:t>
            </a:r>
            <a:r>
              <a:rPr lang="en-US" dirty="0"/>
              <a:t>/</a:t>
            </a:r>
            <a:r>
              <a:rPr lang="en-US" dirty="0" err="1"/>
              <a:t>stats_applet</a:t>
            </a:r>
            <a:r>
              <a:rPr lang="en-US" dirty="0"/>
              <a:t>/stats_applet_1_anova.html</a:t>
            </a:r>
          </a:p>
          <a:p>
            <a:endParaRPr lang="en-US" dirty="0"/>
          </a:p>
          <a:p>
            <a:r>
              <a:rPr lang="en-US" dirty="0"/>
              <a:t>Recall our discussions of effect size, sample size, and variation. This widget allows you to model each input separately.</a:t>
            </a:r>
          </a:p>
        </p:txBody>
      </p:sp>
      <p:sp>
        <p:nvSpPr>
          <p:cNvPr id="4" name="Slide Number Placeholder 3">
            <a:extLst>
              <a:ext uri="{FF2B5EF4-FFF2-40B4-BE49-F238E27FC236}">
                <a16:creationId xmlns:a16="http://schemas.microsoft.com/office/drawing/2014/main" id="{9848AF30-635C-5162-0639-C25201C006C6}"/>
              </a:ext>
            </a:extLst>
          </p:cNvPr>
          <p:cNvSpPr>
            <a:spLocks noGrp="1"/>
          </p:cNvSpPr>
          <p:nvPr>
            <p:ph type="sldNum" sz="quarter" idx="5"/>
          </p:nvPr>
        </p:nvSpPr>
        <p:spPr/>
        <p:txBody>
          <a:bodyPr/>
          <a:lstStyle/>
          <a:p>
            <a:fld id="{6B353BC0-57FA-2A49-8AE7-55F575BF1FEE}" type="slidenum">
              <a:rPr lang="en-US" smtClean="0"/>
              <a:t>33</a:t>
            </a:fld>
            <a:endParaRPr lang="en-US"/>
          </a:p>
        </p:txBody>
      </p:sp>
    </p:spTree>
    <p:extLst>
      <p:ext uri="{BB962C8B-B14F-4D97-AF65-F5344CB8AC3E}">
        <p14:creationId xmlns:p14="http://schemas.microsoft.com/office/powerpoint/2010/main" val="2476658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34</a:t>
            </a:fld>
            <a:endParaRPr lang="en-US"/>
          </a:p>
        </p:txBody>
      </p:sp>
    </p:spTree>
    <p:extLst>
      <p:ext uri="{BB962C8B-B14F-4D97-AF65-F5344CB8AC3E}">
        <p14:creationId xmlns:p14="http://schemas.microsoft.com/office/powerpoint/2010/main" val="2590567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just loves the alphabet.</a:t>
            </a:r>
          </a:p>
          <a:p>
            <a:r>
              <a:rPr lang="en-US" sz="1200" kern="1200" dirty="0">
                <a:solidFill>
                  <a:schemeClr val="tx1"/>
                </a:solidFill>
                <a:effectLst/>
                <a:latin typeface="+mn-lt"/>
                <a:ea typeface="+mn-ea"/>
                <a:cs typeface="+mn-cs"/>
              </a:rPr>
              <a:t>In fact, it defaults to presenting things in alphabetical order. In this</a:t>
            </a:r>
          </a:p>
          <a:p>
            <a:r>
              <a:rPr lang="en-US" sz="1200" kern="1200" dirty="0">
                <a:solidFill>
                  <a:schemeClr val="tx1"/>
                </a:solidFill>
                <a:effectLst/>
                <a:latin typeface="+mn-lt"/>
                <a:ea typeface="+mn-ea"/>
                <a:cs typeface="+mn-cs"/>
              </a:rPr>
              <a:t>example, if we look at the alphabetical order of all of the treatment levels,</a:t>
            </a:r>
          </a:p>
          <a:p>
            <a:r>
              <a:rPr lang="en-US" sz="1200" kern="1200" dirty="0">
                <a:solidFill>
                  <a:schemeClr val="tx1"/>
                </a:solidFill>
                <a:effectLst/>
                <a:latin typeface="+mn-lt"/>
                <a:ea typeface="+mn-ea"/>
                <a:cs typeface="+mn-cs"/>
              </a:rPr>
              <a:t>we find that control</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M. </a:t>
            </a:r>
            <a:r>
              <a:rPr lang="en-US" sz="1200" kern="1200" dirty="0" err="1">
                <a:solidFill>
                  <a:schemeClr val="tx1"/>
                </a:solidFill>
                <a:effectLst/>
                <a:latin typeface="+mn-lt"/>
                <a:ea typeface="+mn-ea"/>
                <a:cs typeface="+mn-cs"/>
              </a:rPr>
              <a:t>bicuspidata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perplexa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ramosa</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in an ANOVA framework, we can assume that the word ‘(Intercept)’</a:t>
            </a:r>
          </a:p>
          <a:p>
            <a:r>
              <a:rPr lang="en-US" sz="1200" kern="1200" dirty="0">
                <a:solidFill>
                  <a:schemeClr val="tx1"/>
                </a:solidFill>
                <a:effectLst/>
                <a:latin typeface="+mn-lt"/>
                <a:ea typeface="+mn-ea"/>
                <a:cs typeface="+mn-cs"/>
              </a:rPr>
              <a:t>represents the first level of the alphabetically ordered treatment levels.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35</a:t>
            </a:fld>
            <a:endParaRPr lang="en-US"/>
          </a:p>
        </p:txBody>
      </p:sp>
    </p:spTree>
    <p:extLst>
      <p:ext uri="{BB962C8B-B14F-4D97-AF65-F5344CB8AC3E}">
        <p14:creationId xmlns:p14="http://schemas.microsoft.com/office/powerpoint/2010/main" val="1303135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just loves the alphabet.</a:t>
            </a:r>
          </a:p>
          <a:p>
            <a:r>
              <a:rPr lang="en-US" sz="1200" kern="1200" dirty="0">
                <a:solidFill>
                  <a:schemeClr val="tx1"/>
                </a:solidFill>
                <a:effectLst/>
                <a:latin typeface="+mn-lt"/>
                <a:ea typeface="+mn-ea"/>
                <a:cs typeface="+mn-cs"/>
              </a:rPr>
              <a:t>In fact, it defaults to presenting things in alphabetical order. In this</a:t>
            </a:r>
          </a:p>
          <a:p>
            <a:r>
              <a:rPr lang="en-US" sz="1200" kern="1200" dirty="0">
                <a:solidFill>
                  <a:schemeClr val="tx1"/>
                </a:solidFill>
                <a:effectLst/>
                <a:latin typeface="+mn-lt"/>
                <a:ea typeface="+mn-ea"/>
                <a:cs typeface="+mn-cs"/>
              </a:rPr>
              <a:t>example, if we look at the alphabetical order of all of the treatment levels,</a:t>
            </a:r>
          </a:p>
          <a:p>
            <a:r>
              <a:rPr lang="en-US" sz="1200" kern="1200" dirty="0">
                <a:solidFill>
                  <a:schemeClr val="tx1"/>
                </a:solidFill>
                <a:effectLst/>
                <a:latin typeface="+mn-lt"/>
                <a:ea typeface="+mn-ea"/>
                <a:cs typeface="+mn-cs"/>
              </a:rPr>
              <a:t>we find that control</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M. </a:t>
            </a:r>
            <a:r>
              <a:rPr lang="en-US" sz="1200" kern="1200" dirty="0" err="1">
                <a:solidFill>
                  <a:schemeClr val="tx1"/>
                </a:solidFill>
                <a:effectLst/>
                <a:latin typeface="+mn-lt"/>
                <a:ea typeface="+mn-ea"/>
                <a:cs typeface="+mn-cs"/>
              </a:rPr>
              <a:t>bicuspidata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perplexa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ramosa</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in an ANOVA framework, we can assume that the word ‘(Intercept)’</a:t>
            </a:r>
          </a:p>
          <a:p>
            <a:r>
              <a:rPr lang="en-US" sz="1200" kern="1200" dirty="0">
                <a:solidFill>
                  <a:schemeClr val="tx1"/>
                </a:solidFill>
                <a:effectLst/>
                <a:latin typeface="+mn-lt"/>
                <a:ea typeface="+mn-ea"/>
                <a:cs typeface="+mn-cs"/>
              </a:rPr>
              <a:t>represents the first level of the alphabetically ordered treatment levels.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36</a:t>
            </a:fld>
            <a:endParaRPr lang="en-US"/>
          </a:p>
        </p:txBody>
      </p:sp>
    </p:spTree>
    <p:extLst>
      <p:ext uri="{BB962C8B-B14F-4D97-AF65-F5344CB8AC3E}">
        <p14:creationId xmlns:p14="http://schemas.microsoft.com/office/powerpoint/2010/main" val="29123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37</a:t>
            </a:fld>
            <a:endParaRPr lang="en-US"/>
          </a:p>
        </p:txBody>
      </p:sp>
    </p:spTree>
    <p:extLst>
      <p:ext uri="{BB962C8B-B14F-4D97-AF65-F5344CB8AC3E}">
        <p14:creationId xmlns:p14="http://schemas.microsoft.com/office/powerpoint/2010/main" val="1185876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38</a:t>
            </a:fld>
            <a:endParaRPr lang="en-US"/>
          </a:p>
        </p:txBody>
      </p:sp>
    </p:spTree>
    <p:extLst>
      <p:ext uri="{BB962C8B-B14F-4D97-AF65-F5344CB8AC3E}">
        <p14:creationId xmlns:p14="http://schemas.microsoft.com/office/powerpoint/2010/main" val="3245715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Bonferroni_correction</a:t>
            </a:r>
            <a:endParaRPr lang="en-US" dirty="0"/>
          </a:p>
          <a:p>
            <a:endParaRPr lang="en-US" dirty="0"/>
          </a:p>
          <a:p>
            <a:r>
              <a:rPr lang="en-US" dirty="0"/>
              <a:t>Calculate number of pairwise comparisons: </a:t>
            </a:r>
          </a:p>
          <a:p>
            <a:r>
              <a:rPr lang="en-US" dirty="0"/>
              <a:t>https://</a:t>
            </a:r>
            <a:r>
              <a:rPr lang="en-US" dirty="0" err="1"/>
              <a:t>psych.unl.edu</a:t>
            </a:r>
            <a:r>
              <a:rPr lang="en-US" dirty="0"/>
              <a:t>/</a:t>
            </a:r>
            <a:r>
              <a:rPr lang="en-US" dirty="0" err="1"/>
              <a:t>psycrs</a:t>
            </a:r>
            <a:r>
              <a:rPr lang="en-US" dirty="0"/>
              <a:t>/</a:t>
            </a:r>
            <a:r>
              <a:rPr lang="en-US" dirty="0" err="1"/>
              <a:t>handcomp</a:t>
            </a:r>
            <a:r>
              <a:rPr lang="en-US" dirty="0"/>
              <a:t>/</a:t>
            </a:r>
            <a:r>
              <a:rPr lang="en-US" dirty="0" err="1"/>
              <a:t>hclsdhsd.pdf</a:t>
            </a:r>
            <a:endParaRPr lang="en-US" dirty="0"/>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39</a:t>
            </a:fld>
            <a:endParaRPr lang="en-US"/>
          </a:p>
        </p:txBody>
      </p:sp>
    </p:spTree>
    <p:extLst>
      <p:ext uri="{BB962C8B-B14F-4D97-AF65-F5344CB8AC3E}">
        <p14:creationId xmlns:p14="http://schemas.microsoft.com/office/powerpoint/2010/main" val="48475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 error</a:t>
            </a:r>
          </a:p>
        </p:txBody>
      </p:sp>
      <p:sp>
        <p:nvSpPr>
          <p:cNvPr id="4" name="Slide Number Placeholder 3"/>
          <p:cNvSpPr>
            <a:spLocks noGrp="1"/>
          </p:cNvSpPr>
          <p:nvPr>
            <p:ph type="sldNum" sz="quarter" idx="10"/>
          </p:nvPr>
        </p:nvSpPr>
        <p:spPr/>
        <p:txBody>
          <a:bodyPr/>
          <a:lstStyle/>
          <a:p>
            <a:fld id="{CE4725F8-A017-2F46-8232-9068A3071250}" type="slidenum">
              <a:rPr lang="en-US" smtClean="0"/>
              <a:t>5</a:t>
            </a:fld>
            <a:endParaRPr lang="en-US"/>
          </a:p>
        </p:txBody>
      </p:sp>
    </p:spTree>
    <p:extLst>
      <p:ext uri="{BB962C8B-B14F-4D97-AF65-F5344CB8AC3E}">
        <p14:creationId xmlns:p14="http://schemas.microsoft.com/office/powerpoint/2010/main" val="310029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40</a:t>
            </a:fld>
            <a:endParaRPr lang="en-US"/>
          </a:p>
        </p:txBody>
      </p:sp>
    </p:spTree>
    <p:extLst>
      <p:ext uri="{BB962C8B-B14F-4D97-AF65-F5344CB8AC3E}">
        <p14:creationId xmlns:p14="http://schemas.microsoft.com/office/powerpoint/2010/main" val="2692104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has changed: emmeans no longer supports CLD; use </a:t>
            </a:r>
            <a:r>
              <a:rPr lang="en-US" dirty="0" err="1"/>
              <a:t>multcomp</a:t>
            </a:r>
            <a:r>
              <a:rPr lang="en-US" dirty="0"/>
              <a:t>::</a:t>
            </a:r>
            <a:r>
              <a:rPr lang="en-US" dirty="0" err="1"/>
              <a:t>cld</a:t>
            </a:r>
            <a:endParaRPr lang="en-US" dirty="0"/>
          </a:p>
          <a:p>
            <a:endParaRPr lang="en-US" dirty="0"/>
          </a:p>
          <a:p>
            <a:r>
              <a:rPr lang="en-US" dirty="0"/>
              <a:t>Good practice to calc </a:t>
            </a:r>
            <a:r>
              <a:rPr lang="en-US" dirty="0" err="1"/>
              <a:t>emmean</a:t>
            </a:r>
            <a:r>
              <a:rPr lang="en-US" dirty="0"/>
              <a:t> as working with more complex models won’t change procedure.</a:t>
            </a:r>
          </a:p>
        </p:txBody>
      </p:sp>
      <p:sp>
        <p:nvSpPr>
          <p:cNvPr id="4" name="Slide Number Placeholder 3"/>
          <p:cNvSpPr>
            <a:spLocks noGrp="1"/>
          </p:cNvSpPr>
          <p:nvPr>
            <p:ph type="sldNum" sz="quarter" idx="5"/>
          </p:nvPr>
        </p:nvSpPr>
        <p:spPr/>
        <p:txBody>
          <a:bodyPr/>
          <a:lstStyle/>
          <a:p>
            <a:fld id="{6B353BC0-57FA-2A49-8AE7-55F575BF1FEE}" type="slidenum">
              <a:rPr lang="en-US" smtClean="0"/>
              <a:t>41</a:t>
            </a:fld>
            <a:endParaRPr lang="en-US"/>
          </a:p>
        </p:txBody>
      </p:sp>
    </p:spTree>
    <p:extLst>
      <p:ext uri="{BB962C8B-B14F-4D97-AF65-F5344CB8AC3E}">
        <p14:creationId xmlns:p14="http://schemas.microsoft.com/office/powerpoint/2010/main" val="309373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22049-E0B8-CD93-0690-E02752E3E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A2492-76A9-A42D-FA7E-C3AF68324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4FFE9-D7CA-3369-EEC8-16DF91495096}"/>
              </a:ext>
            </a:extLst>
          </p:cNvPr>
          <p:cNvSpPr>
            <a:spLocks noGrp="1"/>
          </p:cNvSpPr>
          <p:nvPr>
            <p:ph type="body" idx="1"/>
          </p:nvPr>
        </p:nvSpPr>
        <p:spPr/>
        <p:txBody>
          <a:bodyPr/>
          <a:lstStyle/>
          <a:p>
            <a:r>
              <a:rPr lang="en-US" dirty="0"/>
              <a:t>https://</a:t>
            </a:r>
            <a:r>
              <a:rPr lang="en-US" dirty="0" err="1"/>
              <a:t>rvlenth.github.io</a:t>
            </a:r>
            <a:r>
              <a:rPr lang="en-US" dirty="0"/>
              <a:t>/</a:t>
            </a:r>
            <a:r>
              <a:rPr lang="en-US" dirty="0" err="1"/>
              <a:t>emmeans</a:t>
            </a:r>
            <a:r>
              <a:rPr lang="en-US" dirty="0"/>
              <a:t>/articles/</a:t>
            </a:r>
            <a:r>
              <a:rPr lang="en-US" dirty="0" err="1"/>
              <a:t>comparisons.html</a:t>
            </a:r>
            <a:endParaRPr lang="en-US" dirty="0"/>
          </a:p>
        </p:txBody>
      </p:sp>
      <p:sp>
        <p:nvSpPr>
          <p:cNvPr id="4" name="Slide Number Placeholder 3">
            <a:extLst>
              <a:ext uri="{FF2B5EF4-FFF2-40B4-BE49-F238E27FC236}">
                <a16:creationId xmlns:a16="http://schemas.microsoft.com/office/drawing/2014/main" id="{A9FF5DD4-A79A-3B77-DFEF-26622C08D5B3}"/>
              </a:ext>
            </a:extLst>
          </p:cNvPr>
          <p:cNvSpPr>
            <a:spLocks noGrp="1"/>
          </p:cNvSpPr>
          <p:nvPr>
            <p:ph type="sldNum" sz="quarter" idx="5"/>
          </p:nvPr>
        </p:nvSpPr>
        <p:spPr/>
        <p:txBody>
          <a:bodyPr/>
          <a:lstStyle/>
          <a:p>
            <a:fld id="{6B353BC0-57FA-2A49-8AE7-55F575BF1FEE}" type="slidenum">
              <a:rPr lang="en-US" smtClean="0"/>
              <a:t>42</a:t>
            </a:fld>
            <a:endParaRPr lang="en-US"/>
          </a:p>
        </p:txBody>
      </p:sp>
    </p:spTree>
    <p:extLst>
      <p:ext uri="{BB962C8B-B14F-4D97-AF65-F5344CB8AC3E}">
        <p14:creationId xmlns:p14="http://schemas.microsoft.com/office/powerpoint/2010/main" val="1022135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has changed: emmeans no longer supports CLD; use </a:t>
            </a:r>
            <a:r>
              <a:rPr lang="en-US" dirty="0" err="1"/>
              <a:t>multcomp</a:t>
            </a:r>
            <a:r>
              <a:rPr lang="en-US" dirty="0"/>
              <a:t>::</a:t>
            </a:r>
            <a:r>
              <a:rPr lang="en-US" dirty="0" err="1"/>
              <a:t>cld</a:t>
            </a:r>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43</a:t>
            </a:fld>
            <a:endParaRPr lang="en-US"/>
          </a:p>
        </p:txBody>
      </p:sp>
    </p:spTree>
    <p:extLst>
      <p:ext uri="{BB962C8B-B14F-4D97-AF65-F5344CB8AC3E}">
        <p14:creationId xmlns:p14="http://schemas.microsoft.com/office/powerpoint/2010/main" val="3407393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44</a:t>
            </a:fld>
            <a:endParaRPr lang="en-US"/>
          </a:p>
        </p:txBody>
      </p:sp>
    </p:spTree>
    <p:extLst>
      <p:ext uri="{BB962C8B-B14F-4D97-AF65-F5344CB8AC3E}">
        <p14:creationId xmlns:p14="http://schemas.microsoft.com/office/powerpoint/2010/main" val="832977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45</a:t>
            </a:fld>
            <a:endParaRPr lang="en-US"/>
          </a:p>
        </p:txBody>
      </p:sp>
    </p:spTree>
    <p:extLst>
      <p:ext uri="{BB962C8B-B14F-4D97-AF65-F5344CB8AC3E}">
        <p14:creationId xmlns:p14="http://schemas.microsoft.com/office/powerpoint/2010/main" val="1133672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47</a:t>
            </a:fld>
            <a:endParaRPr lang="en-US"/>
          </a:p>
        </p:txBody>
      </p:sp>
    </p:spTree>
    <p:extLst>
      <p:ext uri="{BB962C8B-B14F-4D97-AF65-F5344CB8AC3E}">
        <p14:creationId xmlns:p14="http://schemas.microsoft.com/office/powerpoint/2010/main" val="12020481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dplyr</a:t>
            </a:r>
            <a:r>
              <a:rPr lang="en-US"/>
              <a:t> instead of FSA</a:t>
            </a:r>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48</a:t>
            </a:fld>
            <a:endParaRPr lang="en-US"/>
          </a:p>
        </p:txBody>
      </p:sp>
    </p:spTree>
    <p:extLst>
      <p:ext uri="{BB962C8B-B14F-4D97-AF65-F5344CB8AC3E}">
        <p14:creationId xmlns:p14="http://schemas.microsoft.com/office/powerpoint/2010/main" val="2791206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rcompanion.org</a:t>
            </a:r>
            <a:r>
              <a:rPr lang="en-US" dirty="0"/>
              <a:t>/handbook/G_05.html</a:t>
            </a:r>
          </a:p>
        </p:txBody>
      </p:sp>
      <p:sp>
        <p:nvSpPr>
          <p:cNvPr id="4" name="Slide Number Placeholder 3"/>
          <p:cNvSpPr>
            <a:spLocks noGrp="1"/>
          </p:cNvSpPr>
          <p:nvPr>
            <p:ph type="sldNum" sz="quarter" idx="5"/>
          </p:nvPr>
        </p:nvSpPr>
        <p:spPr/>
        <p:txBody>
          <a:bodyPr/>
          <a:lstStyle/>
          <a:p>
            <a:fld id="{6B353BC0-57FA-2A49-8AE7-55F575BF1FEE}" type="slidenum">
              <a:rPr lang="en-US" smtClean="0"/>
              <a:t>51</a:t>
            </a:fld>
            <a:endParaRPr lang="en-US"/>
          </a:p>
        </p:txBody>
      </p:sp>
    </p:spTree>
    <p:extLst>
      <p:ext uri="{BB962C8B-B14F-4D97-AF65-F5344CB8AC3E}">
        <p14:creationId xmlns:p14="http://schemas.microsoft.com/office/powerpoint/2010/main" val="357760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48715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298852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51584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6112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080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14</a:t>
            </a:fld>
            <a:endParaRPr lang="en-US"/>
          </a:p>
        </p:txBody>
      </p:sp>
    </p:spTree>
    <p:extLst>
      <p:ext uri="{BB962C8B-B14F-4D97-AF65-F5344CB8AC3E}">
        <p14:creationId xmlns:p14="http://schemas.microsoft.com/office/powerpoint/2010/main" val="312826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rijqfllOq6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hyperlink" Target="http://digitalfirst.bfwpub.com/stats_applet/stats_applet_1_anova.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etosa.io/ev/ordinary-least-squares-regressio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4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6.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Chapter 5</a:t>
            </a:r>
            <a:br>
              <a:rPr lang="en-US" dirty="0"/>
            </a:br>
            <a:r>
              <a:rPr lang="en-US" dirty="0"/>
              <a:t>Linear Models</a:t>
            </a:r>
            <a:r>
              <a:rPr lang="en-US"/>
              <a:t>: Regression</a:t>
            </a:r>
            <a:endParaRPr lang="en-US" i="1" dirty="0"/>
          </a:p>
        </p:txBody>
      </p:sp>
      <p:sp>
        <p:nvSpPr>
          <p:cNvPr id="3" name="TextBox 2">
            <a:extLst>
              <a:ext uri="{FF2B5EF4-FFF2-40B4-BE49-F238E27FC236}">
                <a16:creationId xmlns:a16="http://schemas.microsoft.com/office/drawing/2014/main" id="{AD42841A-68BC-574F-9DD1-0703EFD9CD65}"/>
              </a:ext>
            </a:extLst>
          </p:cNvPr>
          <p:cNvSpPr txBox="1"/>
          <p:nvPr/>
        </p:nvSpPr>
        <p:spPr>
          <a:xfrm>
            <a:off x="2660451" y="4038600"/>
            <a:ext cx="3823098" cy="461665"/>
          </a:xfrm>
          <a:prstGeom prst="rect">
            <a:avLst/>
          </a:prstGeom>
          <a:noFill/>
        </p:spPr>
        <p:txBody>
          <a:bodyPr wrap="none" rtlCol="0">
            <a:spAutoFit/>
          </a:bodyPr>
          <a:lstStyle/>
          <a:p>
            <a:r>
              <a:rPr lang="en-US" sz="2400" dirty="0">
                <a:solidFill>
                  <a:schemeClr val="bg1">
                    <a:lumMod val="65000"/>
                  </a:schemeClr>
                </a:solidFill>
              </a:rPr>
              <a:t>Beckerman et al. p. 108-118; </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F552-B5D4-8B4D-938A-6A9534DB6E85}"/>
              </a:ext>
            </a:extLst>
          </p:cNvPr>
          <p:cNvSpPr>
            <a:spLocks noGrp="1"/>
          </p:cNvSpPr>
          <p:nvPr>
            <p:ph type="title"/>
          </p:nvPr>
        </p:nvSpPr>
        <p:spPr>
          <a:xfrm>
            <a:off x="533400" y="-182562"/>
            <a:ext cx="8229600" cy="944562"/>
          </a:xfrm>
        </p:spPr>
        <p:txBody>
          <a:bodyPr/>
          <a:lstStyle/>
          <a:p>
            <a:r>
              <a:rPr lang="en-US" dirty="0"/>
              <a:t>Fit the model</a:t>
            </a:r>
          </a:p>
        </p:txBody>
      </p:sp>
      <p:sp>
        <p:nvSpPr>
          <p:cNvPr id="3" name="Content Placeholder 2">
            <a:extLst>
              <a:ext uri="{FF2B5EF4-FFF2-40B4-BE49-F238E27FC236}">
                <a16:creationId xmlns:a16="http://schemas.microsoft.com/office/drawing/2014/main" id="{9D9924C2-7FD1-F342-90CB-19BF8BA291B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F9B0DDAF-406B-364F-8E23-ACC5838ED94F}"/>
              </a:ext>
            </a:extLst>
          </p:cNvPr>
          <p:cNvSpPr txBox="1"/>
          <p:nvPr/>
        </p:nvSpPr>
        <p:spPr>
          <a:xfrm>
            <a:off x="228600" y="762000"/>
            <a:ext cx="8534400" cy="5324535"/>
          </a:xfrm>
          <a:prstGeom prst="rect">
            <a:avLst/>
          </a:prstGeom>
          <a:noFill/>
        </p:spPr>
        <p:txBody>
          <a:bodyPr wrap="square" rtlCol="0">
            <a:spAutoFit/>
          </a:bodyPr>
          <a:lstStyle/>
          <a:p>
            <a:r>
              <a:rPr lang="en-US" sz="2400" dirty="0" err="1"/>
              <a:t>model_pgr</a:t>
            </a:r>
            <a:r>
              <a:rPr lang="en-US" sz="2400" dirty="0"/>
              <a:t> &lt;- </a:t>
            </a:r>
            <a:r>
              <a:rPr lang="en-US" sz="2400" dirty="0" err="1">
                <a:solidFill>
                  <a:srgbClr val="C00000"/>
                </a:solidFill>
              </a:rPr>
              <a:t>lm</a:t>
            </a:r>
            <a:r>
              <a:rPr lang="en-US" sz="2400" dirty="0"/>
              <a:t>(</a:t>
            </a:r>
            <a:r>
              <a:rPr lang="en-US" sz="2400" dirty="0" err="1"/>
              <a:t>plant.growth.rate</a:t>
            </a:r>
            <a:r>
              <a:rPr lang="en-US" sz="2400" dirty="0"/>
              <a:t> </a:t>
            </a:r>
            <a:r>
              <a:rPr lang="en-US" sz="2400" dirty="0">
                <a:solidFill>
                  <a:srgbClr val="0432FF"/>
                </a:solidFill>
              </a:rPr>
              <a:t>~</a:t>
            </a:r>
            <a:r>
              <a:rPr lang="en-US" sz="2400" dirty="0"/>
              <a:t> </a:t>
            </a:r>
            <a:r>
              <a:rPr lang="en-US" sz="2400" dirty="0" err="1"/>
              <a:t>soil.moisture.content</a:t>
            </a:r>
            <a:r>
              <a:rPr lang="en-US" sz="2400" dirty="0"/>
              <a:t>,</a:t>
            </a:r>
          </a:p>
          <a:p>
            <a:r>
              <a:rPr lang="en-US" sz="2400" dirty="0">
                <a:solidFill>
                  <a:srgbClr val="00B050"/>
                </a:solidFill>
              </a:rPr>
              <a:t>	data</a:t>
            </a:r>
            <a:r>
              <a:rPr lang="en-US" sz="2400" dirty="0"/>
              <a:t> = </a:t>
            </a:r>
            <a:r>
              <a:rPr lang="en-US" sz="2400" dirty="0" err="1"/>
              <a:t>plant_gr</a:t>
            </a:r>
            <a:r>
              <a:rPr lang="en-US" sz="2400" dirty="0"/>
              <a:t>)</a:t>
            </a:r>
          </a:p>
          <a:p>
            <a:endParaRPr lang="en-US" sz="2400" dirty="0"/>
          </a:p>
          <a:p>
            <a:r>
              <a:rPr lang="en-US" sz="2400" dirty="0"/>
              <a:t>This reads, “</a:t>
            </a:r>
            <a:r>
              <a:rPr lang="en-US" sz="2400" i="1" dirty="0"/>
              <a:t>Fit a linear model, where we hypothesize that plant growth rate </a:t>
            </a:r>
            <a:r>
              <a:rPr lang="en-US" sz="2400" i="1" dirty="0">
                <a:solidFill>
                  <a:srgbClr val="0432FF"/>
                </a:solidFill>
              </a:rPr>
              <a:t>is a function of </a:t>
            </a:r>
            <a:r>
              <a:rPr lang="en-US" sz="2400" i="1" dirty="0"/>
              <a:t>soil moisture content, using the variables from the </a:t>
            </a:r>
            <a:r>
              <a:rPr lang="en-US" sz="2400" i="1" dirty="0" err="1"/>
              <a:t>plant_gr</a:t>
            </a:r>
            <a:r>
              <a:rPr lang="en-US" sz="2400" i="1" dirty="0"/>
              <a:t> data frame</a:t>
            </a:r>
            <a:r>
              <a:rPr lang="en-US" sz="2400" dirty="0"/>
              <a:t>.”</a:t>
            </a:r>
          </a:p>
          <a:p>
            <a:endParaRPr lang="en-US" sz="2400" dirty="0"/>
          </a:p>
          <a:p>
            <a:r>
              <a:rPr lang="en-US" sz="2400" dirty="0"/>
              <a:t>Notice that people often choose to use the type of object as a prefix in object name (we have seen this before); more intuitive</a:t>
            </a:r>
          </a:p>
          <a:p>
            <a:r>
              <a:rPr lang="en-US" sz="2400" dirty="0"/>
              <a:t>			model_abc123</a:t>
            </a:r>
          </a:p>
          <a:p>
            <a:r>
              <a:rPr lang="en-US" sz="2400" dirty="0"/>
              <a:t>			figure_abc123</a:t>
            </a:r>
          </a:p>
          <a:p>
            <a:r>
              <a:rPr lang="en-US" sz="2400" dirty="0"/>
              <a:t>			table_abc123</a:t>
            </a:r>
          </a:p>
          <a:p>
            <a:r>
              <a:rPr lang="en-US" sz="2400" dirty="0"/>
              <a:t>			data_abc123</a:t>
            </a:r>
          </a:p>
          <a:p>
            <a:endParaRPr lang="en-US" sz="2800" dirty="0"/>
          </a:p>
        </p:txBody>
      </p:sp>
      <p:sp>
        <p:nvSpPr>
          <p:cNvPr id="6" name="TextBox 5">
            <a:extLst>
              <a:ext uri="{FF2B5EF4-FFF2-40B4-BE49-F238E27FC236}">
                <a16:creationId xmlns:a16="http://schemas.microsoft.com/office/drawing/2014/main" id="{5FC84B7D-1760-A940-A74E-815F2FBF6371}"/>
              </a:ext>
            </a:extLst>
          </p:cNvPr>
          <p:cNvSpPr txBox="1"/>
          <p:nvPr/>
        </p:nvSpPr>
        <p:spPr>
          <a:xfrm>
            <a:off x="3455324" y="1219200"/>
            <a:ext cx="5460076" cy="646331"/>
          </a:xfrm>
          <a:prstGeom prst="rect">
            <a:avLst/>
          </a:prstGeom>
          <a:solidFill>
            <a:schemeClr val="bg1">
              <a:lumMod val="85000"/>
            </a:schemeClr>
          </a:solidFill>
          <a:ln>
            <a:solidFill>
              <a:schemeClr val="tx1"/>
            </a:solidFill>
          </a:ln>
        </p:spPr>
        <p:txBody>
          <a:bodyPr wrap="square" rtlCol="0">
            <a:spAutoFit/>
          </a:bodyPr>
          <a:lstStyle/>
          <a:p>
            <a:r>
              <a:rPr lang="en-US" dirty="0"/>
              <a:t>Note also that response variable specified first, predictor variable second; opposite of ggplot2 specifications</a:t>
            </a:r>
          </a:p>
        </p:txBody>
      </p:sp>
      <p:pic>
        <p:nvPicPr>
          <p:cNvPr id="7" name="Picture 6">
            <a:extLst>
              <a:ext uri="{FF2B5EF4-FFF2-40B4-BE49-F238E27FC236}">
                <a16:creationId xmlns:a16="http://schemas.microsoft.com/office/drawing/2014/main" id="{8851FFA2-293E-E14E-88E4-B7E56FE8D83C}"/>
              </a:ext>
            </a:extLst>
          </p:cNvPr>
          <p:cNvPicPr>
            <a:picLocks noChangeAspect="1"/>
          </p:cNvPicPr>
          <p:nvPr/>
        </p:nvPicPr>
        <p:blipFill>
          <a:blip r:embed="rId3"/>
          <a:stretch>
            <a:fillRect/>
          </a:stretch>
        </p:blipFill>
        <p:spPr>
          <a:xfrm>
            <a:off x="5410200" y="4229100"/>
            <a:ext cx="2362200" cy="2362200"/>
          </a:xfrm>
          <a:prstGeom prst="rect">
            <a:avLst/>
          </a:prstGeom>
        </p:spPr>
      </p:pic>
    </p:spTree>
    <p:extLst>
      <p:ext uri="{BB962C8B-B14F-4D97-AF65-F5344CB8AC3E}">
        <p14:creationId xmlns:p14="http://schemas.microsoft.com/office/powerpoint/2010/main" val="83271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F552-B5D4-8B4D-938A-6A9534DB6E85}"/>
              </a:ext>
            </a:extLst>
          </p:cNvPr>
          <p:cNvSpPr>
            <a:spLocks noGrp="1"/>
          </p:cNvSpPr>
          <p:nvPr>
            <p:ph type="title"/>
          </p:nvPr>
        </p:nvSpPr>
        <p:spPr/>
        <p:txBody>
          <a:bodyPr/>
          <a:lstStyle/>
          <a:p>
            <a:r>
              <a:rPr lang="en-US" dirty="0"/>
              <a:t>Check the assumptions</a:t>
            </a:r>
          </a:p>
        </p:txBody>
      </p:sp>
      <p:sp>
        <p:nvSpPr>
          <p:cNvPr id="3" name="Content Placeholder 2">
            <a:extLst>
              <a:ext uri="{FF2B5EF4-FFF2-40B4-BE49-F238E27FC236}">
                <a16:creationId xmlns:a16="http://schemas.microsoft.com/office/drawing/2014/main" id="{9D9924C2-7FD1-F342-90CB-19BF8BA291B9}"/>
              </a:ext>
            </a:extLst>
          </p:cNvPr>
          <p:cNvSpPr>
            <a:spLocks noGrp="1"/>
          </p:cNvSpPr>
          <p:nvPr>
            <p:ph idx="1"/>
          </p:nvPr>
        </p:nvSpPr>
        <p:spPr>
          <a:xfrm>
            <a:off x="457200" y="1066800"/>
            <a:ext cx="8229600" cy="5486400"/>
          </a:xfrm>
        </p:spPr>
        <p:txBody>
          <a:bodyPr/>
          <a:lstStyle/>
          <a:p>
            <a:pPr marL="0" indent="0">
              <a:buNone/>
            </a:pPr>
            <a:r>
              <a:rPr lang="en-US" dirty="0">
                <a:solidFill>
                  <a:srgbClr val="C00000"/>
                </a:solidFill>
              </a:rPr>
              <a:t>library</a:t>
            </a:r>
            <a:r>
              <a:rPr lang="en-US" dirty="0"/>
              <a:t>(</a:t>
            </a:r>
            <a:r>
              <a:rPr lang="en-US" dirty="0" err="1"/>
              <a:t>ggfortify</a:t>
            </a:r>
            <a:r>
              <a:rPr lang="en-US" dirty="0"/>
              <a:t>) 	#quick model diagnostics</a:t>
            </a:r>
          </a:p>
          <a:p>
            <a:pPr marL="0" indent="0">
              <a:buNone/>
            </a:pPr>
            <a:r>
              <a:rPr lang="en-US" dirty="0" err="1">
                <a:solidFill>
                  <a:srgbClr val="C00000"/>
                </a:solidFill>
              </a:rPr>
              <a:t>autoplot</a:t>
            </a:r>
            <a:r>
              <a:rPr lang="en-US" dirty="0"/>
              <a:t>(</a:t>
            </a:r>
            <a:r>
              <a:rPr lang="en-US" dirty="0" err="1"/>
              <a:t>model_pgr</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E847F1D-D165-FD43-9C89-8721C8C38471}"/>
              </a:ext>
            </a:extLst>
          </p:cNvPr>
          <p:cNvPicPr>
            <a:picLocks noChangeAspect="1"/>
          </p:cNvPicPr>
          <p:nvPr/>
        </p:nvPicPr>
        <p:blipFill>
          <a:blip r:embed="rId2"/>
          <a:stretch>
            <a:fillRect/>
          </a:stretch>
        </p:blipFill>
        <p:spPr>
          <a:xfrm>
            <a:off x="2438400" y="2286000"/>
            <a:ext cx="4267200" cy="4267200"/>
          </a:xfrm>
          <a:prstGeom prst="rect">
            <a:avLst/>
          </a:prstGeom>
        </p:spPr>
      </p:pic>
    </p:spTree>
    <p:extLst>
      <p:ext uri="{BB962C8B-B14F-4D97-AF65-F5344CB8AC3E}">
        <p14:creationId xmlns:p14="http://schemas.microsoft.com/office/powerpoint/2010/main" val="261215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2AA7D3-CB55-1345-9A85-3B6DBE8B3E82}"/>
              </a:ext>
            </a:extLst>
          </p:cNvPr>
          <p:cNvSpPr>
            <a:spLocks noGrp="1"/>
          </p:cNvSpPr>
          <p:nvPr>
            <p:ph idx="1"/>
          </p:nvPr>
        </p:nvSpPr>
        <p:spPr>
          <a:xfrm>
            <a:off x="457200" y="304800"/>
            <a:ext cx="3733800" cy="6248400"/>
          </a:xfrm>
        </p:spPr>
        <p:txBody>
          <a:bodyPr>
            <a:normAutofit/>
          </a:bodyPr>
          <a:lstStyle/>
          <a:p>
            <a:pPr marL="514350" indent="-514350">
              <a:buFont typeface="+mj-lt"/>
              <a:buAutoNum type="arabicPeriod"/>
            </a:pPr>
            <a:r>
              <a:rPr lang="en-US" sz="2400" dirty="0">
                <a:solidFill>
                  <a:srgbClr val="0432FF"/>
                </a:solidFill>
              </a:rPr>
              <a:t>Top-left</a:t>
            </a:r>
            <a:r>
              <a:rPr lang="en-US" sz="2400" dirty="0"/>
              <a:t>: should be scatter-shot; no obvious hump-shapes or U-shaped distribution</a:t>
            </a:r>
          </a:p>
          <a:p>
            <a:pPr marL="514350" indent="-514350">
              <a:buFont typeface="+mj-lt"/>
              <a:buAutoNum type="arabicPeriod"/>
            </a:pPr>
            <a:r>
              <a:rPr lang="en-US" sz="2400" dirty="0">
                <a:solidFill>
                  <a:srgbClr val="0432FF"/>
                </a:solidFill>
              </a:rPr>
              <a:t>Top-Right</a:t>
            </a:r>
            <a:r>
              <a:rPr lang="en-US" sz="2400" dirty="0"/>
              <a:t>: Evaluates </a:t>
            </a:r>
            <a:r>
              <a:rPr lang="en-US" sz="2400" dirty="0">
                <a:solidFill>
                  <a:srgbClr val="C00000"/>
                </a:solidFill>
              </a:rPr>
              <a:t>assumption of normality</a:t>
            </a:r>
            <a:r>
              <a:rPr lang="en-US" sz="2400" dirty="0"/>
              <a:t>; dots should all be very nearly on the expected line</a:t>
            </a:r>
          </a:p>
          <a:p>
            <a:pPr marL="514350" indent="-514350">
              <a:buFont typeface="+mj-lt"/>
              <a:buAutoNum type="arabicPeriod"/>
            </a:pPr>
            <a:r>
              <a:rPr lang="en-US" sz="2400" dirty="0">
                <a:solidFill>
                  <a:srgbClr val="0432FF"/>
                </a:solidFill>
              </a:rPr>
              <a:t>Bottom-Left</a:t>
            </a:r>
            <a:r>
              <a:rPr lang="en-US" sz="2400" dirty="0"/>
              <a:t>: Evaluates </a:t>
            </a:r>
            <a:r>
              <a:rPr lang="en-US" sz="2400" dirty="0">
                <a:solidFill>
                  <a:srgbClr val="C00000"/>
                </a:solidFill>
              </a:rPr>
              <a:t>assumption of equal variance</a:t>
            </a:r>
            <a:r>
              <a:rPr lang="en-US" sz="2400" dirty="0"/>
              <a:t>; should be scatter-shot</a:t>
            </a:r>
          </a:p>
          <a:p>
            <a:pPr marL="514350" indent="-514350">
              <a:buFont typeface="+mj-lt"/>
              <a:buAutoNum type="arabicPeriod"/>
            </a:pPr>
            <a:r>
              <a:rPr lang="en-US" sz="2400" dirty="0">
                <a:solidFill>
                  <a:srgbClr val="0432FF"/>
                </a:solidFill>
              </a:rPr>
              <a:t>Bottom-Right</a:t>
            </a:r>
            <a:r>
              <a:rPr lang="en-US" sz="2400" dirty="0"/>
              <a:t>: Detects </a:t>
            </a:r>
            <a:r>
              <a:rPr lang="en-US" sz="2400" dirty="0">
                <a:solidFill>
                  <a:srgbClr val="C00000"/>
                </a:solidFill>
              </a:rPr>
              <a:t>outliers</a:t>
            </a:r>
            <a:r>
              <a:rPr lang="en-US" sz="2400" dirty="0"/>
              <a:t> ‘leveraging’ the distribution.</a:t>
            </a:r>
          </a:p>
          <a:p>
            <a:pPr marL="514350" indent="-514350">
              <a:buFont typeface="+mj-lt"/>
              <a:buAutoNum type="arabicPeriod"/>
            </a:pPr>
            <a:endParaRPr lang="en-US" sz="2400" dirty="0"/>
          </a:p>
        </p:txBody>
      </p:sp>
      <p:sp>
        <p:nvSpPr>
          <p:cNvPr id="5" name="TextBox 4">
            <a:extLst>
              <a:ext uri="{FF2B5EF4-FFF2-40B4-BE49-F238E27FC236}">
                <a16:creationId xmlns:a16="http://schemas.microsoft.com/office/drawing/2014/main" id="{71CA8DA5-5D91-4A49-8B6D-DA8BF4C4CA1C}"/>
              </a:ext>
            </a:extLst>
          </p:cNvPr>
          <p:cNvSpPr txBox="1"/>
          <p:nvPr/>
        </p:nvSpPr>
        <p:spPr>
          <a:xfrm>
            <a:off x="5156200" y="76200"/>
            <a:ext cx="3733800" cy="923330"/>
          </a:xfrm>
          <a:prstGeom prst="rect">
            <a:avLst/>
          </a:prstGeom>
          <a:noFill/>
        </p:spPr>
        <p:txBody>
          <a:bodyPr wrap="square" rtlCol="0">
            <a:spAutoFit/>
          </a:bodyPr>
          <a:lstStyle/>
          <a:p>
            <a:r>
              <a:rPr lang="en-US" dirty="0"/>
              <a:t>Points flagged as potentially problematic are identified by number (in order of occurrence in </a:t>
            </a:r>
            <a:r>
              <a:rPr lang="en-US" dirty="0" err="1"/>
              <a:t>dataframe</a:t>
            </a:r>
            <a:r>
              <a:rPr lang="en-US" dirty="0"/>
              <a:t>)</a:t>
            </a:r>
          </a:p>
        </p:txBody>
      </p:sp>
      <p:pic>
        <p:nvPicPr>
          <p:cNvPr id="6" name="Picture 5">
            <a:extLst>
              <a:ext uri="{FF2B5EF4-FFF2-40B4-BE49-F238E27FC236}">
                <a16:creationId xmlns:a16="http://schemas.microsoft.com/office/drawing/2014/main" id="{1C7B9AE1-63E0-0D4E-851E-AC75092AD844}"/>
              </a:ext>
            </a:extLst>
          </p:cNvPr>
          <p:cNvPicPr>
            <a:picLocks noChangeAspect="1"/>
          </p:cNvPicPr>
          <p:nvPr/>
        </p:nvPicPr>
        <p:blipFill>
          <a:blip r:embed="rId2"/>
          <a:stretch>
            <a:fillRect/>
          </a:stretch>
        </p:blipFill>
        <p:spPr>
          <a:xfrm>
            <a:off x="4191000" y="1066800"/>
            <a:ext cx="4800600" cy="4800600"/>
          </a:xfrm>
          <a:prstGeom prst="rect">
            <a:avLst/>
          </a:prstGeom>
        </p:spPr>
      </p:pic>
      <p:sp>
        <p:nvSpPr>
          <p:cNvPr id="7" name="TextBox 6">
            <a:extLst>
              <a:ext uri="{FF2B5EF4-FFF2-40B4-BE49-F238E27FC236}">
                <a16:creationId xmlns:a16="http://schemas.microsoft.com/office/drawing/2014/main" id="{0F11843D-8AB7-0E4D-BFE7-DD68B13D567B}"/>
              </a:ext>
            </a:extLst>
          </p:cNvPr>
          <p:cNvSpPr txBox="1"/>
          <p:nvPr/>
        </p:nvSpPr>
        <p:spPr>
          <a:xfrm>
            <a:off x="5257800" y="6159484"/>
            <a:ext cx="3733800" cy="369332"/>
          </a:xfrm>
          <a:prstGeom prst="rect">
            <a:avLst/>
          </a:prstGeom>
          <a:noFill/>
        </p:spPr>
        <p:txBody>
          <a:bodyPr wrap="square" rtlCol="0">
            <a:spAutoFit/>
          </a:bodyPr>
          <a:lstStyle/>
          <a:p>
            <a:r>
              <a:rPr lang="en-US" dirty="0"/>
              <a:t>Generally, things look OK.</a:t>
            </a:r>
          </a:p>
        </p:txBody>
      </p:sp>
    </p:spTree>
    <p:extLst>
      <p:ext uri="{BB962C8B-B14F-4D97-AF65-F5344CB8AC3E}">
        <p14:creationId xmlns:p14="http://schemas.microsoft.com/office/powerpoint/2010/main" val="185129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F29F-C22E-F74E-88F6-F0182F67DE14}"/>
              </a:ext>
            </a:extLst>
          </p:cNvPr>
          <p:cNvSpPr>
            <a:spLocks noGrp="1"/>
          </p:cNvSpPr>
          <p:nvPr>
            <p:ph type="title"/>
          </p:nvPr>
        </p:nvSpPr>
        <p:spPr>
          <a:xfrm>
            <a:off x="457200" y="0"/>
            <a:ext cx="8229600" cy="944562"/>
          </a:xfrm>
        </p:spPr>
        <p:txBody>
          <a:bodyPr/>
          <a:lstStyle/>
          <a:p>
            <a:r>
              <a:rPr lang="en-US" dirty="0"/>
              <a:t>Model Interpretation</a:t>
            </a:r>
          </a:p>
        </p:txBody>
      </p:sp>
      <p:sp>
        <p:nvSpPr>
          <p:cNvPr id="3" name="Content Placeholder 2">
            <a:extLst>
              <a:ext uri="{FF2B5EF4-FFF2-40B4-BE49-F238E27FC236}">
                <a16:creationId xmlns:a16="http://schemas.microsoft.com/office/drawing/2014/main" id="{71DEEA8C-09EC-2F45-ADCC-DE7DB8CE23EE}"/>
              </a:ext>
            </a:extLst>
          </p:cNvPr>
          <p:cNvSpPr>
            <a:spLocks noGrp="1"/>
          </p:cNvSpPr>
          <p:nvPr>
            <p:ph idx="1"/>
          </p:nvPr>
        </p:nvSpPr>
        <p:spPr>
          <a:xfrm>
            <a:off x="457200" y="944562"/>
            <a:ext cx="8229600" cy="5105400"/>
          </a:xfrm>
        </p:spPr>
        <p:txBody>
          <a:bodyPr>
            <a:normAutofit/>
          </a:bodyPr>
          <a:lstStyle/>
          <a:p>
            <a:pPr marL="0" indent="0">
              <a:buNone/>
            </a:pPr>
            <a:r>
              <a:rPr lang="en-US" sz="2400" dirty="0" err="1">
                <a:solidFill>
                  <a:srgbClr val="C00000"/>
                </a:solidFill>
              </a:rPr>
              <a:t>anova</a:t>
            </a:r>
            <a:r>
              <a:rPr lang="en-US" sz="2400" dirty="0"/>
              <a:t>(</a:t>
            </a:r>
            <a:r>
              <a:rPr lang="en-US" sz="2400" dirty="0" err="1"/>
              <a:t>model_pgr</a:t>
            </a:r>
            <a:r>
              <a:rPr lang="en-US" sz="2400" dirty="0"/>
              <a:t>)   #produces a classic table in statistics, the </a:t>
            </a:r>
            <a:r>
              <a:rPr lang="en-US" sz="2400" dirty="0">
                <a:solidFill>
                  <a:srgbClr val="0432FF"/>
                </a:solidFill>
              </a:rPr>
              <a:t>sums-of-squares</a:t>
            </a:r>
            <a:r>
              <a:rPr lang="en-US" sz="2400" dirty="0"/>
              <a:t> table.</a:t>
            </a:r>
          </a:p>
          <a:p>
            <a:r>
              <a:rPr lang="en-US" sz="2400" dirty="0"/>
              <a:t>It provides the </a:t>
            </a:r>
            <a:r>
              <a:rPr lang="en-US" sz="2400" dirty="0">
                <a:solidFill>
                  <a:srgbClr val="0432FF"/>
                </a:solidFill>
              </a:rPr>
              <a:t>overall</a:t>
            </a:r>
            <a:r>
              <a:rPr lang="en-US" sz="2400" dirty="0"/>
              <a:t> </a:t>
            </a:r>
            <a:r>
              <a:rPr lang="en-US" sz="2400" dirty="0">
                <a:solidFill>
                  <a:srgbClr val="0432FF"/>
                </a:solidFill>
              </a:rPr>
              <a:t>F-value</a:t>
            </a:r>
            <a:r>
              <a:rPr lang="en-US" sz="2400" dirty="0"/>
              <a:t> for the model, representing the ratio of variance explained by the explanatory variables (only one in this case; </a:t>
            </a:r>
            <a:r>
              <a:rPr lang="en-US" sz="2400" dirty="0">
                <a:solidFill>
                  <a:srgbClr val="00B050"/>
                </a:solidFill>
              </a:rPr>
              <a:t>soil moisture</a:t>
            </a:r>
            <a:r>
              <a:rPr lang="en-US" sz="2400" dirty="0"/>
              <a:t>) to the leftover variance (this is the ANOVA part). </a:t>
            </a:r>
          </a:p>
          <a:p>
            <a:r>
              <a:rPr lang="en-US" sz="2400" dirty="0">
                <a:solidFill>
                  <a:srgbClr val="0432FF"/>
                </a:solidFill>
              </a:rPr>
              <a:t>P-value</a:t>
            </a:r>
            <a:r>
              <a:rPr lang="en-US" sz="2400" dirty="0"/>
              <a:t> evaluating the null hypothesis (slope = zero)</a:t>
            </a:r>
          </a:p>
          <a:p>
            <a:pPr marL="0" indent="0">
              <a:buNone/>
            </a:pPr>
            <a:endParaRPr lang="en-US" sz="2400" dirty="0"/>
          </a:p>
        </p:txBody>
      </p:sp>
      <p:sp>
        <p:nvSpPr>
          <p:cNvPr id="5" name="Rectangle 4">
            <a:extLst>
              <a:ext uri="{FF2B5EF4-FFF2-40B4-BE49-F238E27FC236}">
                <a16:creationId xmlns:a16="http://schemas.microsoft.com/office/drawing/2014/main" id="{EA3DC0DF-03A3-1748-946A-5D7A09B9CEE3}"/>
              </a:ext>
            </a:extLst>
          </p:cNvPr>
          <p:cNvSpPr/>
          <p:nvPr/>
        </p:nvSpPr>
        <p:spPr>
          <a:xfrm>
            <a:off x="571500" y="3759055"/>
            <a:ext cx="8001000" cy="2308324"/>
          </a:xfrm>
          <a:prstGeom prst="rect">
            <a:avLst/>
          </a:prstGeom>
          <a:ln>
            <a:solidFill>
              <a:schemeClr val="tx1"/>
            </a:solidFill>
          </a:ln>
        </p:spPr>
        <p:txBody>
          <a:bodyPr wrap="square">
            <a:spAutoFit/>
          </a:bodyPr>
          <a:lstStyle/>
          <a:p>
            <a:r>
              <a:rPr lang="en-US" dirty="0"/>
              <a:t>Analysis of Variance Table</a:t>
            </a:r>
          </a:p>
          <a:p>
            <a:endParaRPr lang="en-US" dirty="0"/>
          </a:p>
          <a:p>
            <a:r>
              <a:rPr lang="en-US" dirty="0"/>
              <a:t>Response: </a:t>
            </a:r>
            <a:r>
              <a:rPr lang="en-US" dirty="0" err="1"/>
              <a:t>plant.growth.rate</a:t>
            </a:r>
            <a:endParaRPr lang="en-US" dirty="0"/>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err="1"/>
              <a:t>soil.moisture.content</a:t>
            </a:r>
            <a:r>
              <a:rPr lang="en-US" dirty="0"/>
              <a:t>  1    2521.15     2521.15      156.08     &lt; 2.2e-16 ***</a:t>
            </a:r>
          </a:p>
          <a:p>
            <a:r>
              <a:rPr lang="en-US" dirty="0"/>
              <a:t>Residuals             	     48  775.35      16.15                      </a:t>
            </a:r>
          </a:p>
          <a:p>
            <a:r>
              <a:rPr lang="en-US" dirty="0"/>
              <a:t>---</a:t>
            </a:r>
          </a:p>
          <a:p>
            <a:r>
              <a:rPr lang="en-US" dirty="0" err="1"/>
              <a:t>Signif</a:t>
            </a:r>
            <a:r>
              <a:rPr lang="en-US" dirty="0"/>
              <a:t>. codes:  0 ‘***’ 0.001 ‘**’ 0.01 ‘*’ 0.05 ‘.’ 0.1 ‘ ’ 1</a:t>
            </a:r>
          </a:p>
        </p:txBody>
      </p:sp>
    </p:spTree>
    <p:extLst>
      <p:ext uri="{BB962C8B-B14F-4D97-AF65-F5344CB8AC3E}">
        <p14:creationId xmlns:p14="http://schemas.microsoft.com/office/powerpoint/2010/main" val="1272405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9A06-CE7C-A442-AB8C-2A2BE814E42A}"/>
              </a:ext>
            </a:extLst>
          </p:cNvPr>
          <p:cNvSpPr>
            <a:spLocks noGrp="1"/>
          </p:cNvSpPr>
          <p:nvPr>
            <p:ph type="title"/>
          </p:nvPr>
        </p:nvSpPr>
        <p:spPr>
          <a:xfrm>
            <a:off x="457200" y="0"/>
            <a:ext cx="8229600" cy="944562"/>
          </a:xfrm>
        </p:spPr>
        <p:txBody>
          <a:bodyPr/>
          <a:lstStyle/>
          <a:p>
            <a:r>
              <a:rPr lang="en-US" dirty="0"/>
              <a:t>Testing the Null Hypothesis</a:t>
            </a:r>
          </a:p>
        </p:txBody>
      </p:sp>
      <p:sp>
        <p:nvSpPr>
          <p:cNvPr id="12" name="TextBox 11">
            <a:extLst>
              <a:ext uri="{FF2B5EF4-FFF2-40B4-BE49-F238E27FC236}">
                <a16:creationId xmlns:a16="http://schemas.microsoft.com/office/drawing/2014/main" id="{097E12EC-D0E4-F141-A674-001F93ABE91B}"/>
              </a:ext>
            </a:extLst>
          </p:cNvPr>
          <p:cNvSpPr txBox="1"/>
          <p:nvPr/>
        </p:nvSpPr>
        <p:spPr>
          <a:xfrm>
            <a:off x="1524000" y="5638800"/>
            <a:ext cx="6781800" cy="923330"/>
          </a:xfrm>
          <a:prstGeom prst="rect">
            <a:avLst/>
          </a:prstGeom>
          <a:noFill/>
          <a:ln>
            <a:solidFill>
              <a:schemeClr val="tx1"/>
            </a:solidFill>
          </a:ln>
        </p:spPr>
        <p:txBody>
          <a:bodyPr wrap="square" rtlCol="0">
            <a:spAutoFit/>
          </a:bodyPr>
          <a:lstStyle/>
          <a:p>
            <a:r>
              <a:rPr lang="en-US" dirty="0"/>
              <a:t>Visually, it appears as though the fit regression model has lower overall ‘error’ (sum of [squared] residuals); fits better than null model.</a:t>
            </a:r>
          </a:p>
          <a:p>
            <a:r>
              <a:rPr lang="en-US" dirty="0">
                <a:solidFill>
                  <a:srgbClr val="0432FF"/>
                </a:solidFill>
              </a:rPr>
              <a:t>Visual evidence to reject null hypothesis; accept alternative.</a:t>
            </a:r>
          </a:p>
        </p:txBody>
      </p:sp>
      <p:pic>
        <p:nvPicPr>
          <p:cNvPr id="5" name="Picture 4">
            <a:extLst>
              <a:ext uri="{FF2B5EF4-FFF2-40B4-BE49-F238E27FC236}">
                <a16:creationId xmlns:a16="http://schemas.microsoft.com/office/drawing/2014/main" id="{203E3671-824E-E146-A123-40087AEB2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856356"/>
            <a:ext cx="6273800" cy="4680843"/>
          </a:xfrm>
          <a:prstGeom prst="rect">
            <a:avLst/>
          </a:prstGeom>
        </p:spPr>
      </p:pic>
    </p:spTree>
    <p:extLst>
      <p:ext uri="{BB962C8B-B14F-4D97-AF65-F5344CB8AC3E}">
        <p14:creationId xmlns:p14="http://schemas.microsoft.com/office/powerpoint/2010/main" val="2348905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F29F-C22E-F74E-88F6-F0182F67DE14}"/>
              </a:ext>
            </a:extLst>
          </p:cNvPr>
          <p:cNvSpPr>
            <a:spLocks noGrp="1"/>
          </p:cNvSpPr>
          <p:nvPr>
            <p:ph type="title"/>
          </p:nvPr>
        </p:nvSpPr>
        <p:spPr>
          <a:xfrm>
            <a:off x="457200" y="0"/>
            <a:ext cx="8229600" cy="944562"/>
          </a:xfrm>
        </p:spPr>
        <p:txBody>
          <a:bodyPr/>
          <a:lstStyle/>
          <a:p>
            <a:r>
              <a:rPr lang="en-US" dirty="0"/>
              <a:t>Model Interpretation</a:t>
            </a:r>
          </a:p>
        </p:txBody>
      </p:sp>
      <p:sp>
        <p:nvSpPr>
          <p:cNvPr id="3" name="Content Placeholder 2">
            <a:extLst>
              <a:ext uri="{FF2B5EF4-FFF2-40B4-BE49-F238E27FC236}">
                <a16:creationId xmlns:a16="http://schemas.microsoft.com/office/drawing/2014/main" id="{71DEEA8C-09EC-2F45-ADCC-DE7DB8CE23EE}"/>
              </a:ext>
            </a:extLst>
          </p:cNvPr>
          <p:cNvSpPr>
            <a:spLocks noGrp="1"/>
          </p:cNvSpPr>
          <p:nvPr>
            <p:ph idx="1"/>
          </p:nvPr>
        </p:nvSpPr>
        <p:spPr>
          <a:xfrm>
            <a:off x="457200" y="762000"/>
            <a:ext cx="8229600" cy="5105400"/>
          </a:xfrm>
        </p:spPr>
        <p:txBody>
          <a:bodyPr>
            <a:normAutofit/>
          </a:bodyPr>
          <a:lstStyle/>
          <a:p>
            <a:pPr marL="0" indent="0">
              <a:buNone/>
            </a:pPr>
            <a:r>
              <a:rPr lang="en-US" sz="2400" dirty="0">
                <a:solidFill>
                  <a:srgbClr val="C00000"/>
                </a:solidFill>
              </a:rPr>
              <a:t>summary</a:t>
            </a:r>
            <a:r>
              <a:rPr lang="en-US" sz="2400" dirty="0"/>
              <a:t>(</a:t>
            </a:r>
            <a:r>
              <a:rPr lang="en-US" sz="2400" dirty="0" err="1"/>
              <a:t>model_pgr</a:t>
            </a:r>
            <a:r>
              <a:rPr lang="en-US" sz="2400"/>
              <a:t>) </a:t>
            </a:r>
            <a:r>
              <a:rPr lang="en-US" sz="2400" dirty="0"/>
              <a:t>produces estimates of the </a:t>
            </a:r>
            <a:r>
              <a:rPr lang="en-US" sz="2400" dirty="0">
                <a:solidFill>
                  <a:srgbClr val="00B050"/>
                </a:solidFill>
              </a:rPr>
              <a:t>coefficients</a:t>
            </a:r>
            <a:r>
              <a:rPr lang="en-US" sz="2400" dirty="0"/>
              <a:t> of the line that is “the model”: an </a:t>
            </a:r>
            <a:r>
              <a:rPr lang="en-US" sz="2400" dirty="0">
                <a:solidFill>
                  <a:srgbClr val="0432FF"/>
                </a:solidFill>
              </a:rPr>
              <a:t>intercept</a:t>
            </a:r>
            <a:r>
              <a:rPr lang="en-US" sz="2400" dirty="0"/>
              <a:t> and a </a:t>
            </a:r>
            <a:r>
              <a:rPr lang="en-US" sz="2400" dirty="0">
                <a:solidFill>
                  <a:srgbClr val="0432FF"/>
                </a:solidFill>
              </a:rPr>
              <a:t>slope</a:t>
            </a:r>
            <a:r>
              <a:rPr lang="en-US" sz="2400" dirty="0"/>
              <a:t> </a:t>
            </a:r>
          </a:p>
          <a:p>
            <a:pPr marL="0" indent="0">
              <a:buNone/>
            </a:pPr>
            <a:endParaRPr lang="en-US" sz="2400" dirty="0"/>
          </a:p>
        </p:txBody>
      </p:sp>
      <p:sp>
        <p:nvSpPr>
          <p:cNvPr id="6" name="Rectangle 5">
            <a:extLst>
              <a:ext uri="{FF2B5EF4-FFF2-40B4-BE49-F238E27FC236}">
                <a16:creationId xmlns:a16="http://schemas.microsoft.com/office/drawing/2014/main" id="{E3B49833-9E9C-2B40-8191-95DA63EC5826}"/>
              </a:ext>
            </a:extLst>
          </p:cNvPr>
          <p:cNvSpPr/>
          <p:nvPr/>
        </p:nvSpPr>
        <p:spPr>
          <a:xfrm>
            <a:off x="1112520" y="1734865"/>
            <a:ext cx="7543800" cy="4801314"/>
          </a:xfrm>
          <a:prstGeom prst="rect">
            <a:avLst/>
          </a:prstGeom>
          <a:ln>
            <a:solidFill>
              <a:schemeClr val="tx1"/>
            </a:solidFill>
          </a:ln>
        </p:spPr>
        <p:txBody>
          <a:bodyPr wrap="square">
            <a:spAutoFit/>
          </a:bodyPr>
          <a:lstStyle/>
          <a:p>
            <a:r>
              <a:rPr lang="en-US" dirty="0"/>
              <a:t>Call:</a:t>
            </a:r>
          </a:p>
          <a:p>
            <a:r>
              <a:rPr lang="en-US" dirty="0" err="1"/>
              <a:t>lm</a:t>
            </a:r>
            <a:r>
              <a:rPr lang="en-US" dirty="0"/>
              <a:t>(formula = </a:t>
            </a:r>
            <a:r>
              <a:rPr lang="en-US" dirty="0" err="1"/>
              <a:t>plant.growth.rate</a:t>
            </a:r>
            <a:r>
              <a:rPr lang="en-US" dirty="0"/>
              <a:t> ~ </a:t>
            </a:r>
            <a:r>
              <a:rPr lang="en-US" dirty="0" err="1"/>
              <a:t>soil.moisture.content</a:t>
            </a:r>
            <a:r>
              <a:rPr lang="en-US" dirty="0"/>
              <a:t>, data = </a:t>
            </a:r>
            <a:r>
              <a:rPr lang="en-US" dirty="0" err="1"/>
              <a:t>plant_gr</a:t>
            </a:r>
            <a:r>
              <a:rPr lang="en-US" dirty="0"/>
              <a:t>)</a:t>
            </a:r>
          </a:p>
          <a:p>
            <a:endParaRPr lang="en-US" dirty="0"/>
          </a:p>
          <a:p>
            <a:r>
              <a:rPr lang="en-US" dirty="0"/>
              <a:t>Residuals:</a:t>
            </a:r>
          </a:p>
          <a:p>
            <a:r>
              <a:rPr lang="en-US" dirty="0"/>
              <a:t>    Min      1Q  Median      3Q     Max </a:t>
            </a:r>
          </a:p>
          <a:p>
            <a:r>
              <a:rPr lang="en-US" dirty="0"/>
              <a:t>-8.9089 -3.0747  0.2261  2.6567  8.9406 </a:t>
            </a:r>
          </a:p>
          <a:p>
            <a:endParaRPr lang="en-US" dirty="0"/>
          </a:p>
          <a:p>
            <a:r>
              <a:rPr lang="en-US" dirty="0"/>
              <a:t>Coefficients:</a:t>
            </a:r>
          </a:p>
          <a:p>
            <a:r>
              <a:rPr lang="en-US" dirty="0"/>
              <a:t>                      		Estimate   Std. Error   t value      </a:t>
            </a:r>
            <a:r>
              <a:rPr lang="en-US" dirty="0" err="1"/>
              <a:t>Pr</a:t>
            </a:r>
            <a:r>
              <a:rPr lang="en-US" dirty="0"/>
              <a:t>(&gt;|t|)    </a:t>
            </a:r>
          </a:p>
          <a:p>
            <a:r>
              <a:rPr lang="en-US" dirty="0"/>
              <a:t>(Intercept)             		19.348      1.283          15.08        &lt;2e-16 ***</a:t>
            </a:r>
          </a:p>
          <a:p>
            <a:r>
              <a:rPr lang="en-US" dirty="0" err="1"/>
              <a:t>soil.moisture.content</a:t>
            </a:r>
            <a:r>
              <a:rPr lang="en-US" dirty="0"/>
              <a:t>   	12.750      1.021          12.49        &lt;2e-16 ***</a:t>
            </a:r>
          </a:p>
          <a:p>
            <a:r>
              <a:rPr lang="en-US" dirty="0"/>
              <a:t>---</a:t>
            </a:r>
          </a:p>
          <a:p>
            <a:r>
              <a:rPr lang="en-US" dirty="0" err="1"/>
              <a:t>Signif</a:t>
            </a:r>
            <a:r>
              <a:rPr lang="en-US" dirty="0"/>
              <a:t>. codes:  0 ‘***’ 0.001 ‘**’ 0.01 ‘*’ 0.05 ‘.’ 0.1 ‘ ’ 1</a:t>
            </a:r>
          </a:p>
          <a:p>
            <a:endParaRPr lang="en-US" dirty="0"/>
          </a:p>
          <a:p>
            <a:r>
              <a:rPr lang="en-US" dirty="0"/>
              <a:t>Residual standard error: 4.019 on 48 degrees of freedom</a:t>
            </a:r>
          </a:p>
          <a:p>
            <a:r>
              <a:rPr lang="en-US" dirty="0"/>
              <a:t>Multiple R-squared:  0.7648,	Adjusted R-squared:  0.7599 </a:t>
            </a:r>
          </a:p>
          <a:p>
            <a:r>
              <a:rPr lang="en-US" dirty="0"/>
              <a:t>F-statistic: 156.1 on 1 and 48 DF,  p-value: &lt; 2.2e-16</a:t>
            </a:r>
          </a:p>
        </p:txBody>
      </p:sp>
    </p:spTree>
    <p:extLst>
      <p:ext uri="{BB962C8B-B14F-4D97-AF65-F5344CB8AC3E}">
        <p14:creationId xmlns:p14="http://schemas.microsoft.com/office/powerpoint/2010/main" val="231612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C7474-4C65-7048-A552-C5179420AAF3}"/>
              </a:ext>
            </a:extLst>
          </p:cNvPr>
          <p:cNvSpPr>
            <a:spLocks noGrp="1"/>
          </p:cNvSpPr>
          <p:nvPr>
            <p:ph idx="1"/>
          </p:nvPr>
        </p:nvSpPr>
        <p:spPr>
          <a:xfrm>
            <a:off x="457200" y="228600"/>
            <a:ext cx="8229600" cy="6324600"/>
          </a:xfrm>
        </p:spPr>
        <p:txBody>
          <a:bodyPr>
            <a:normAutofit lnSpcReduction="10000"/>
          </a:bodyPr>
          <a:lstStyle/>
          <a:p>
            <a:r>
              <a:rPr lang="en-US" dirty="0"/>
              <a:t>The </a:t>
            </a:r>
            <a:r>
              <a:rPr lang="en-US" b="1" dirty="0"/>
              <a:t>t</a:t>
            </a:r>
            <a:r>
              <a:rPr lang="en-US" dirty="0"/>
              <a:t>- and </a:t>
            </a:r>
            <a:r>
              <a:rPr lang="en-US" b="1" dirty="0"/>
              <a:t>p</a:t>
            </a:r>
            <a:r>
              <a:rPr lang="en-US" dirty="0"/>
              <a:t>-values provide tests of whether the model coefficients (</a:t>
            </a:r>
            <a:r>
              <a:rPr lang="en-US" dirty="0">
                <a:solidFill>
                  <a:srgbClr val="0432FF"/>
                </a:solidFill>
              </a:rPr>
              <a:t>slope</a:t>
            </a:r>
            <a:r>
              <a:rPr lang="en-US" dirty="0"/>
              <a:t> and </a:t>
            </a:r>
            <a:r>
              <a:rPr lang="en-US" dirty="0">
                <a:solidFill>
                  <a:srgbClr val="0432FF"/>
                </a:solidFill>
              </a:rPr>
              <a:t>intercept</a:t>
            </a:r>
            <a:r>
              <a:rPr lang="en-US" dirty="0"/>
              <a:t>) are different from zero (the null statistical hypothesis)</a:t>
            </a:r>
          </a:p>
          <a:p>
            <a:r>
              <a:rPr lang="en-US" dirty="0"/>
              <a:t>In fact, we might even report something like the following:</a:t>
            </a:r>
          </a:p>
          <a:p>
            <a:r>
              <a:rPr lang="en-US" dirty="0">
                <a:solidFill>
                  <a:srgbClr val="0432FF"/>
                </a:solidFill>
              </a:rPr>
              <a:t>“Soil moisture had a positive effect on plant growth. For each unit increase in soil moisture, plant growth rate increased by 12.7 mm/week (slope = 12.7, t = 12.5, </a:t>
            </a:r>
            <a:r>
              <a:rPr lang="en-US" dirty="0" err="1">
                <a:solidFill>
                  <a:srgbClr val="0432FF"/>
                </a:solidFill>
              </a:rPr>
              <a:t>d.f.</a:t>
            </a:r>
            <a:r>
              <a:rPr lang="en-US" dirty="0">
                <a:solidFill>
                  <a:srgbClr val="0432FF"/>
                </a:solidFill>
              </a:rPr>
              <a:t> = 48, p &lt; 0.001).”</a:t>
            </a:r>
          </a:p>
          <a:p>
            <a:r>
              <a:rPr lang="en-US" dirty="0"/>
              <a:t>In case you were wondering, it is also be fine to report the </a:t>
            </a:r>
            <a:r>
              <a:rPr lang="en-US" b="1" dirty="0"/>
              <a:t>F</a:t>
            </a:r>
            <a:r>
              <a:rPr lang="en-US" dirty="0"/>
              <a:t>-value, degrees of freedom, and the </a:t>
            </a:r>
            <a:r>
              <a:rPr lang="en-US" b="1" dirty="0"/>
              <a:t>p</a:t>
            </a:r>
            <a:r>
              <a:rPr lang="en-US" dirty="0"/>
              <a:t>-value from </a:t>
            </a:r>
            <a:r>
              <a:rPr lang="en-US" dirty="0" err="1">
                <a:solidFill>
                  <a:srgbClr val="C00000"/>
                </a:solidFill>
              </a:rPr>
              <a:t>anova</a:t>
            </a:r>
            <a:r>
              <a:rPr lang="en-US" dirty="0"/>
              <a:t>(). They test exactly the same thing in this example (because there is only a single predictor variable, soil moisture). This isn’t generally true of all GLMs.</a:t>
            </a:r>
          </a:p>
          <a:p>
            <a:endParaRPr lang="en-US" dirty="0"/>
          </a:p>
          <a:p>
            <a:endParaRPr lang="en-US" dirty="0"/>
          </a:p>
        </p:txBody>
      </p:sp>
    </p:spTree>
    <p:extLst>
      <p:ext uri="{BB962C8B-B14F-4D97-AF65-F5344CB8AC3E}">
        <p14:creationId xmlns:p14="http://schemas.microsoft.com/office/powerpoint/2010/main" val="1158810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23080-ADC2-91A9-12DC-46CE01E1B23B}"/>
              </a:ext>
            </a:extLst>
          </p:cNvPr>
          <p:cNvSpPr>
            <a:spLocks noGrp="1"/>
          </p:cNvSpPr>
          <p:nvPr>
            <p:ph type="title"/>
          </p:nvPr>
        </p:nvSpPr>
        <p:spPr>
          <a:xfrm>
            <a:off x="457200" y="122238"/>
            <a:ext cx="8229600" cy="944562"/>
          </a:xfrm>
        </p:spPr>
        <p:txBody>
          <a:bodyPr>
            <a:normAutofit/>
          </a:bodyPr>
          <a:lstStyle/>
          <a:p>
            <a:r>
              <a:rPr lang="en-US" sz="2400" b="1" dirty="0"/>
              <a:t>summary(</a:t>
            </a:r>
            <a:r>
              <a:rPr lang="en-US" sz="2400" b="1" dirty="0" err="1"/>
              <a:t>lm_object</a:t>
            </a:r>
            <a:r>
              <a:rPr lang="en-US" sz="2400" b="1" dirty="0"/>
              <a:t>)</a:t>
            </a:r>
            <a:r>
              <a:rPr lang="en-US" sz="2400" dirty="0"/>
              <a:t> and </a:t>
            </a:r>
            <a:r>
              <a:rPr lang="en-US" sz="2400" b="1" dirty="0" err="1"/>
              <a:t>anova</a:t>
            </a:r>
            <a:r>
              <a:rPr lang="en-US" sz="2400" b="1" dirty="0"/>
              <a:t>(</a:t>
            </a:r>
            <a:r>
              <a:rPr lang="en-US" sz="2400" b="1" dirty="0" err="1"/>
              <a:t>lm_object</a:t>
            </a:r>
            <a:r>
              <a:rPr lang="en-US" sz="2400" b="1" dirty="0"/>
              <a:t>)</a:t>
            </a:r>
            <a:r>
              <a:rPr lang="en-US" sz="2400" dirty="0"/>
              <a:t> are answering </a:t>
            </a:r>
            <a:r>
              <a:rPr lang="en-US" sz="2400" i="1" dirty="0"/>
              <a:t>two different statistical questions</a:t>
            </a:r>
            <a:r>
              <a:rPr lang="en-US" sz="2400" dirty="0"/>
              <a:t> about the </a:t>
            </a:r>
            <a:r>
              <a:rPr lang="en-US" sz="2400" i="1" dirty="0"/>
              <a:t>same</a:t>
            </a:r>
            <a:r>
              <a:rPr lang="en-US" sz="2400" dirty="0"/>
              <a:t> fitted model:</a:t>
            </a:r>
          </a:p>
        </p:txBody>
      </p:sp>
      <p:graphicFrame>
        <p:nvGraphicFramePr>
          <p:cNvPr id="5" name="Table 4">
            <a:extLst>
              <a:ext uri="{FF2B5EF4-FFF2-40B4-BE49-F238E27FC236}">
                <a16:creationId xmlns:a16="http://schemas.microsoft.com/office/drawing/2014/main" id="{E353EE98-C078-FB80-1C8B-BC304352EFBA}"/>
              </a:ext>
            </a:extLst>
          </p:cNvPr>
          <p:cNvGraphicFramePr>
            <a:graphicFrameLocks noGrp="1"/>
          </p:cNvGraphicFramePr>
          <p:nvPr>
            <p:extLst>
              <p:ext uri="{D42A27DB-BD31-4B8C-83A1-F6EECF244321}">
                <p14:modId xmlns:p14="http://schemas.microsoft.com/office/powerpoint/2010/main" val="2178319896"/>
              </p:ext>
            </p:extLst>
          </p:nvPr>
        </p:nvGraphicFramePr>
        <p:xfrm>
          <a:off x="228600" y="1212484"/>
          <a:ext cx="8686800" cy="621211"/>
        </p:xfrm>
        <a:graphic>
          <a:graphicData uri="http://schemas.openxmlformats.org/drawingml/2006/table">
            <a:tbl>
              <a:tblPr>
                <a:tableStyleId>{3C2FFA5D-87B4-456A-9821-1D502468CF0F}</a:tableStyleId>
              </a:tblPr>
              <a:tblGrid>
                <a:gridCol w="1600200">
                  <a:extLst>
                    <a:ext uri="{9D8B030D-6E8A-4147-A177-3AD203B41FA5}">
                      <a16:colId xmlns:a16="http://schemas.microsoft.com/office/drawing/2014/main" val="233591885"/>
                    </a:ext>
                  </a:extLst>
                </a:gridCol>
                <a:gridCol w="2743200">
                  <a:extLst>
                    <a:ext uri="{9D8B030D-6E8A-4147-A177-3AD203B41FA5}">
                      <a16:colId xmlns:a16="http://schemas.microsoft.com/office/drawing/2014/main" val="2724810554"/>
                    </a:ext>
                  </a:extLst>
                </a:gridCol>
                <a:gridCol w="2171700">
                  <a:extLst>
                    <a:ext uri="{9D8B030D-6E8A-4147-A177-3AD203B41FA5}">
                      <a16:colId xmlns:a16="http://schemas.microsoft.com/office/drawing/2014/main" val="3764889359"/>
                    </a:ext>
                  </a:extLst>
                </a:gridCol>
                <a:gridCol w="2171700">
                  <a:extLst>
                    <a:ext uri="{9D8B030D-6E8A-4147-A177-3AD203B41FA5}">
                      <a16:colId xmlns:a16="http://schemas.microsoft.com/office/drawing/2014/main" val="1378923394"/>
                    </a:ext>
                  </a:extLst>
                </a:gridCol>
              </a:tblGrid>
              <a:tr h="621211">
                <a:tc>
                  <a:txBody>
                    <a:bodyPr/>
                    <a:lstStyle/>
                    <a:p>
                      <a:pPr algn="ctr">
                        <a:buNone/>
                      </a:pPr>
                      <a:r>
                        <a:rPr lang="en-US" sz="1700" b="1" dirty="0"/>
                        <a:t>Function</a:t>
                      </a:r>
                    </a:p>
                  </a:txBody>
                  <a:tcPr marL="88744" marR="88744" marT="44372" marB="44372" anchor="ctr"/>
                </a:tc>
                <a:tc>
                  <a:txBody>
                    <a:bodyPr/>
                    <a:lstStyle/>
                    <a:p>
                      <a:pPr algn="ctr">
                        <a:buNone/>
                      </a:pPr>
                      <a:r>
                        <a:rPr lang="en-US" sz="1700" b="1" dirty="0"/>
                        <a:t>What question is it answering?</a:t>
                      </a:r>
                    </a:p>
                  </a:txBody>
                  <a:tcPr marL="88744" marR="88744" marT="44372" marB="44372" anchor="ctr"/>
                </a:tc>
                <a:tc>
                  <a:txBody>
                    <a:bodyPr/>
                    <a:lstStyle/>
                    <a:p>
                      <a:pPr algn="ctr">
                        <a:buNone/>
                      </a:pPr>
                      <a:r>
                        <a:rPr lang="en-US" sz="1700" b="1"/>
                        <a:t>Level of inference</a:t>
                      </a:r>
                    </a:p>
                  </a:txBody>
                  <a:tcPr marL="88744" marR="88744" marT="44372" marB="44372" anchor="ctr"/>
                </a:tc>
                <a:tc>
                  <a:txBody>
                    <a:bodyPr/>
                    <a:lstStyle/>
                    <a:p>
                      <a:pPr algn="ctr">
                        <a:buNone/>
                      </a:pPr>
                      <a:r>
                        <a:rPr lang="en-US" sz="1700" b="1" dirty="0"/>
                        <a:t>Typical output</a:t>
                      </a:r>
                    </a:p>
                  </a:txBody>
                  <a:tcPr marL="88744" marR="88744" marT="44372" marB="44372" anchor="ctr"/>
                </a:tc>
                <a:extLst>
                  <a:ext uri="{0D108BD9-81ED-4DB2-BD59-A6C34878D82A}">
                    <a16:rowId xmlns:a16="http://schemas.microsoft.com/office/drawing/2014/main" val="3317616261"/>
                  </a:ext>
                </a:extLst>
              </a:tr>
            </a:tbl>
          </a:graphicData>
        </a:graphic>
      </p:graphicFrame>
      <p:graphicFrame>
        <p:nvGraphicFramePr>
          <p:cNvPr id="8" name="Table 7">
            <a:extLst>
              <a:ext uri="{FF2B5EF4-FFF2-40B4-BE49-F238E27FC236}">
                <a16:creationId xmlns:a16="http://schemas.microsoft.com/office/drawing/2014/main" id="{8B274438-EE46-3359-80E7-D616A3EA4BB3}"/>
              </a:ext>
            </a:extLst>
          </p:cNvPr>
          <p:cNvGraphicFramePr>
            <a:graphicFrameLocks noGrp="1"/>
          </p:cNvGraphicFramePr>
          <p:nvPr>
            <p:extLst>
              <p:ext uri="{D42A27DB-BD31-4B8C-83A1-F6EECF244321}">
                <p14:modId xmlns:p14="http://schemas.microsoft.com/office/powerpoint/2010/main" val="4134306492"/>
              </p:ext>
            </p:extLst>
          </p:nvPr>
        </p:nvGraphicFramePr>
        <p:xfrm>
          <a:off x="228600" y="1986096"/>
          <a:ext cx="8686800" cy="1673598"/>
        </p:xfrm>
        <a:graphic>
          <a:graphicData uri="http://schemas.openxmlformats.org/drawingml/2006/table">
            <a:tbl>
              <a:tblPr>
                <a:tableStyleId>{69C7853C-536D-4A76-A0AE-DD22124D55A5}</a:tableStyleId>
              </a:tblPr>
              <a:tblGrid>
                <a:gridCol w="1600200">
                  <a:extLst>
                    <a:ext uri="{9D8B030D-6E8A-4147-A177-3AD203B41FA5}">
                      <a16:colId xmlns:a16="http://schemas.microsoft.com/office/drawing/2014/main" val="3709966431"/>
                    </a:ext>
                  </a:extLst>
                </a:gridCol>
                <a:gridCol w="2743200">
                  <a:extLst>
                    <a:ext uri="{9D8B030D-6E8A-4147-A177-3AD203B41FA5}">
                      <a16:colId xmlns:a16="http://schemas.microsoft.com/office/drawing/2014/main" val="283961992"/>
                    </a:ext>
                  </a:extLst>
                </a:gridCol>
                <a:gridCol w="2171700">
                  <a:extLst>
                    <a:ext uri="{9D8B030D-6E8A-4147-A177-3AD203B41FA5}">
                      <a16:colId xmlns:a16="http://schemas.microsoft.com/office/drawing/2014/main" val="3271826894"/>
                    </a:ext>
                  </a:extLst>
                </a:gridCol>
                <a:gridCol w="2171700">
                  <a:extLst>
                    <a:ext uri="{9D8B030D-6E8A-4147-A177-3AD203B41FA5}">
                      <a16:colId xmlns:a16="http://schemas.microsoft.com/office/drawing/2014/main" val="363600542"/>
                    </a:ext>
                  </a:extLst>
                </a:gridCol>
              </a:tblGrid>
              <a:tr h="1673598">
                <a:tc>
                  <a:txBody>
                    <a:bodyPr/>
                    <a:lstStyle/>
                    <a:p>
                      <a:pPr algn="ctr">
                        <a:buNone/>
                      </a:pPr>
                      <a:r>
                        <a:rPr lang="en-US" sz="1700" dirty="0" err="1"/>
                        <a:t>anova</a:t>
                      </a:r>
                      <a:r>
                        <a:rPr lang="en-US" sz="1700" dirty="0"/>
                        <a:t>()</a:t>
                      </a:r>
                    </a:p>
                  </a:txBody>
                  <a:tcPr marL="88744" marR="88744" marT="44372" marB="44372" anchor="ctr"/>
                </a:tc>
                <a:tc>
                  <a:txBody>
                    <a:bodyPr/>
                    <a:lstStyle/>
                    <a:p>
                      <a:pPr>
                        <a:buNone/>
                      </a:pPr>
                      <a:r>
                        <a:rPr lang="en-US" sz="1700" dirty="0"/>
                        <a:t>“Does adding this predictor (or set of predictors) significantly improve model fit compared to a simpler model without it?”</a:t>
                      </a:r>
                    </a:p>
                  </a:txBody>
                  <a:tcPr marL="88744" marR="88744" marT="44372" marB="44372" anchor="ctr"/>
                </a:tc>
                <a:tc>
                  <a:txBody>
                    <a:bodyPr/>
                    <a:lstStyle/>
                    <a:p>
                      <a:pPr>
                        <a:buNone/>
                      </a:pPr>
                      <a:r>
                        <a:rPr lang="en-US" sz="1700" b="1"/>
                        <a:t>Model / term-level</a:t>
                      </a:r>
                      <a:r>
                        <a:rPr lang="en-US" sz="1700"/>
                        <a:t> (change in residual SS)</a:t>
                      </a:r>
                    </a:p>
                  </a:txBody>
                  <a:tcPr marL="88744" marR="88744" marT="44372" marB="44372" anchor="ctr"/>
                </a:tc>
                <a:tc>
                  <a:txBody>
                    <a:bodyPr/>
                    <a:lstStyle/>
                    <a:p>
                      <a:pPr>
                        <a:buNone/>
                      </a:pPr>
                      <a:r>
                        <a:rPr lang="en-US" sz="1700" dirty="0"/>
                        <a:t>Sequential (Type I) sum of squares, F-tests comparing nested models</a:t>
                      </a:r>
                    </a:p>
                  </a:txBody>
                  <a:tcPr marL="88744" marR="88744" marT="44372" marB="44372" anchor="ctr"/>
                </a:tc>
                <a:extLst>
                  <a:ext uri="{0D108BD9-81ED-4DB2-BD59-A6C34878D82A}">
                    <a16:rowId xmlns:a16="http://schemas.microsoft.com/office/drawing/2014/main" val="3666620886"/>
                  </a:ext>
                </a:extLst>
              </a:tr>
            </a:tbl>
          </a:graphicData>
        </a:graphic>
      </p:graphicFrame>
      <p:graphicFrame>
        <p:nvGraphicFramePr>
          <p:cNvPr id="9" name="Table 8">
            <a:extLst>
              <a:ext uri="{FF2B5EF4-FFF2-40B4-BE49-F238E27FC236}">
                <a16:creationId xmlns:a16="http://schemas.microsoft.com/office/drawing/2014/main" id="{7722FED2-4FE4-A646-A8F5-233B778ECF64}"/>
              </a:ext>
            </a:extLst>
          </p:cNvPr>
          <p:cNvGraphicFramePr>
            <a:graphicFrameLocks noGrp="1"/>
          </p:cNvGraphicFramePr>
          <p:nvPr>
            <p:extLst>
              <p:ext uri="{D42A27DB-BD31-4B8C-83A1-F6EECF244321}">
                <p14:modId xmlns:p14="http://schemas.microsoft.com/office/powerpoint/2010/main" val="60600586"/>
              </p:ext>
            </p:extLst>
          </p:nvPr>
        </p:nvGraphicFramePr>
        <p:xfrm>
          <a:off x="228600" y="3815027"/>
          <a:ext cx="8686800" cy="1283658"/>
        </p:xfrm>
        <a:graphic>
          <a:graphicData uri="http://schemas.openxmlformats.org/drawingml/2006/table">
            <a:tbl>
              <a:tblPr>
                <a:tableStyleId>{08FB837D-C827-4EFA-A057-4D05807E0F7C}</a:tableStyleId>
              </a:tblPr>
              <a:tblGrid>
                <a:gridCol w="1600200">
                  <a:extLst>
                    <a:ext uri="{9D8B030D-6E8A-4147-A177-3AD203B41FA5}">
                      <a16:colId xmlns:a16="http://schemas.microsoft.com/office/drawing/2014/main" val="3826283634"/>
                    </a:ext>
                  </a:extLst>
                </a:gridCol>
                <a:gridCol w="2743200">
                  <a:extLst>
                    <a:ext uri="{9D8B030D-6E8A-4147-A177-3AD203B41FA5}">
                      <a16:colId xmlns:a16="http://schemas.microsoft.com/office/drawing/2014/main" val="3533856824"/>
                    </a:ext>
                  </a:extLst>
                </a:gridCol>
                <a:gridCol w="2171700">
                  <a:extLst>
                    <a:ext uri="{9D8B030D-6E8A-4147-A177-3AD203B41FA5}">
                      <a16:colId xmlns:a16="http://schemas.microsoft.com/office/drawing/2014/main" val="1617229525"/>
                    </a:ext>
                  </a:extLst>
                </a:gridCol>
                <a:gridCol w="2171700">
                  <a:extLst>
                    <a:ext uri="{9D8B030D-6E8A-4147-A177-3AD203B41FA5}">
                      <a16:colId xmlns:a16="http://schemas.microsoft.com/office/drawing/2014/main" val="3720573127"/>
                    </a:ext>
                  </a:extLst>
                </a:gridCol>
              </a:tblGrid>
              <a:tr h="1283658">
                <a:tc>
                  <a:txBody>
                    <a:bodyPr/>
                    <a:lstStyle/>
                    <a:p>
                      <a:pPr algn="ctr">
                        <a:buNone/>
                      </a:pPr>
                      <a:r>
                        <a:rPr lang="en-US" sz="1700" dirty="0"/>
                        <a:t>summary()</a:t>
                      </a:r>
                    </a:p>
                  </a:txBody>
                  <a:tcPr marL="88744" marR="88744" marT="44372" marB="44372" anchor="ctr"/>
                </a:tc>
                <a:tc>
                  <a:txBody>
                    <a:bodyPr/>
                    <a:lstStyle/>
                    <a:p>
                      <a:pPr>
                        <a:buNone/>
                      </a:pPr>
                      <a:r>
                        <a:rPr lang="en-US" sz="1700"/>
                        <a:t>“Given all the other predictors in the model, is this particular coefficient different from 0?”</a:t>
                      </a:r>
                    </a:p>
                  </a:txBody>
                  <a:tcPr marL="88744" marR="88744" marT="44372" marB="44372" anchor="ctr"/>
                </a:tc>
                <a:tc>
                  <a:txBody>
                    <a:bodyPr/>
                    <a:lstStyle/>
                    <a:p>
                      <a:pPr>
                        <a:buNone/>
                      </a:pPr>
                      <a:r>
                        <a:rPr lang="en-US" sz="1700" b="1" dirty="0"/>
                        <a:t>Coefficient-level</a:t>
                      </a:r>
                      <a:r>
                        <a:rPr lang="en-US" sz="1700" dirty="0"/>
                        <a:t> (partial / marginal effect)</a:t>
                      </a:r>
                    </a:p>
                  </a:txBody>
                  <a:tcPr marL="88744" marR="88744" marT="44372" marB="44372" anchor="ctr"/>
                </a:tc>
                <a:tc>
                  <a:txBody>
                    <a:bodyPr/>
                    <a:lstStyle/>
                    <a:p>
                      <a:pPr>
                        <a:buNone/>
                      </a:pPr>
                      <a:r>
                        <a:rPr lang="en-US" sz="1700" dirty="0"/>
                        <a:t>Estimates (</a:t>
                      </a:r>
                      <a:r>
                        <a:rPr lang="el-GR" sz="1700" dirty="0"/>
                        <a:t>β̂), </a:t>
                      </a:r>
                      <a:r>
                        <a:rPr lang="en-US" sz="1700" dirty="0"/>
                        <a:t>SEs, t-values, p-values for each predictor</a:t>
                      </a:r>
                    </a:p>
                  </a:txBody>
                  <a:tcPr marL="88744" marR="88744" marT="44372" marB="44372" anchor="ctr"/>
                </a:tc>
                <a:extLst>
                  <a:ext uri="{0D108BD9-81ED-4DB2-BD59-A6C34878D82A}">
                    <a16:rowId xmlns:a16="http://schemas.microsoft.com/office/drawing/2014/main" val="357982948"/>
                  </a:ext>
                </a:extLst>
              </a:tr>
            </a:tbl>
          </a:graphicData>
        </a:graphic>
      </p:graphicFrame>
      <p:sp>
        <p:nvSpPr>
          <p:cNvPr id="11" name="TextBox 10">
            <a:extLst>
              <a:ext uri="{FF2B5EF4-FFF2-40B4-BE49-F238E27FC236}">
                <a16:creationId xmlns:a16="http://schemas.microsoft.com/office/drawing/2014/main" id="{5A445C8B-40A8-D08E-5CD9-4350F7516845}"/>
              </a:ext>
            </a:extLst>
          </p:cNvPr>
          <p:cNvSpPr txBox="1"/>
          <p:nvPr/>
        </p:nvSpPr>
        <p:spPr>
          <a:xfrm>
            <a:off x="2590800" y="5638800"/>
            <a:ext cx="184731" cy="369332"/>
          </a:xfrm>
          <a:prstGeom prst="rect">
            <a:avLst/>
          </a:prstGeom>
          <a:noFill/>
        </p:spPr>
        <p:txBody>
          <a:bodyPr wrap="square" rtlCol="0">
            <a:spAutoFit/>
          </a:bodyPr>
          <a:lstStyle/>
          <a:p>
            <a:endParaRPr lang="en-US" dirty="0"/>
          </a:p>
        </p:txBody>
      </p:sp>
      <p:sp>
        <p:nvSpPr>
          <p:cNvPr id="16" name="TextBox 15">
            <a:extLst>
              <a:ext uri="{FF2B5EF4-FFF2-40B4-BE49-F238E27FC236}">
                <a16:creationId xmlns:a16="http://schemas.microsoft.com/office/drawing/2014/main" id="{16289EC0-A72A-50A3-C27B-6D8FB7ECBFE1}"/>
              </a:ext>
            </a:extLst>
          </p:cNvPr>
          <p:cNvSpPr txBox="1"/>
          <p:nvPr/>
        </p:nvSpPr>
        <p:spPr>
          <a:xfrm>
            <a:off x="533400" y="5304472"/>
            <a:ext cx="8001000" cy="147732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Use </a:t>
            </a:r>
            <a:r>
              <a:rPr kumimoji="0" lang="en-US" altLang="en-US" b="1" i="0" u="none" strike="noStrike" cap="none" normalizeH="0" baseline="0" dirty="0" err="1">
                <a:ln>
                  <a:noFill/>
                </a:ln>
                <a:solidFill>
                  <a:srgbClr val="0432FF"/>
                </a:solidFill>
                <a:effectLst/>
                <a:latin typeface="Arial Unicode MS" panose="020B0604020202020204" pitchFamily="34" charset="-128"/>
              </a:rPr>
              <a:t>anova</a:t>
            </a:r>
            <a:r>
              <a:rPr kumimoji="0" lang="en-US" altLang="en-US" b="1" i="0" u="none" strike="noStrike" cap="none" normalizeH="0" baseline="0" dirty="0">
                <a:ln>
                  <a:noFill/>
                </a:ln>
                <a:solidFill>
                  <a:srgbClr val="0432FF"/>
                </a:solidFill>
                <a:effectLst/>
                <a:latin typeface="Arial Unicode MS" panose="020B0604020202020204" pitchFamily="34" charset="-128"/>
              </a:rPr>
              <a:t>()</a:t>
            </a:r>
            <a:r>
              <a:rPr kumimoji="0" lang="en-US" altLang="en-US" b="0" i="0" u="none" strike="noStrike" cap="none" normalizeH="0" baseline="0" dirty="0">
                <a:ln>
                  <a:noFill/>
                </a:ln>
                <a:solidFill>
                  <a:srgbClr val="0432FF"/>
                </a:solidFill>
                <a:effectLst/>
              </a:rPr>
              <a:t> </a:t>
            </a:r>
            <a:r>
              <a:rPr kumimoji="0" lang="en-US" altLang="en-US" b="0" i="0" u="none" strike="noStrike" cap="none" normalizeH="0" baseline="0" dirty="0">
                <a:ln>
                  <a:noFill/>
                </a:ln>
                <a:solidFill>
                  <a:schemeClr val="tx1"/>
                </a:solidFill>
                <a:effectLst/>
              </a:rPr>
              <a:t>when you want to compare </a:t>
            </a:r>
            <a:r>
              <a:rPr kumimoji="0" lang="en-US" altLang="en-US" b="1" i="0" u="none" strike="noStrike" cap="none" normalizeH="0" baseline="0" dirty="0">
                <a:ln>
                  <a:noFill/>
                </a:ln>
                <a:solidFill>
                  <a:schemeClr val="tx1"/>
                </a:solidFill>
                <a:effectLst/>
                <a:latin typeface="Arial" panose="020B0604020202020204" pitchFamily="34" charset="0"/>
              </a:rPr>
              <a:t>models</a:t>
            </a:r>
            <a:r>
              <a:rPr kumimoji="0" lang="en-US" altLang="en-US" b="0" i="0" u="none" strike="noStrike" cap="none" normalizeH="0" baseline="0" dirty="0">
                <a:ln>
                  <a:noFill/>
                </a:ln>
                <a:solidFill>
                  <a:schemeClr val="tx1"/>
                </a:solidFill>
                <a:effectLst/>
                <a:latin typeface="Arial" panose="020B0604020202020204" pitchFamily="34" charset="0"/>
              </a:rPr>
              <a:t> or test the overall contribution of predictors (as </a:t>
            </a:r>
            <a:r>
              <a:rPr kumimoji="0" lang="en-US" altLang="en-US" b="0" i="1" u="none" strike="noStrike" cap="none" normalizeH="0" baseline="0" dirty="0">
                <a:ln>
                  <a:noFill/>
                </a:ln>
                <a:solidFill>
                  <a:schemeClr val="tx1"/>
                </a:solidFill>
                <a:effectLst/>
                <a:latin typeface="Arial" panose="020B0604020202020204" pitchFamily="34" charset="0"/>
              </a:rPr>
              <a:t>steps</a:t>
            </a:r>
            <a:r>
              <a:rPr kumimoji="0" lang="en-US" altLang="en-US" b="0" i="0" u="none" strike="noStrike" cap="none" normalizeH="0" baseline="0" dirty="0">
                <a:ln>
                  <a:noFill/>
                </a:ln>
                <a:solidFill>
                  <a:schemeClr val="tx1"/>
                </a:solidFill>
                <a:effectLst/>
                <a:latin typeface="Arial" panose="020B0604020202020204" pitchFamily="34" charset="0"/>
              </a:rPr>
              <a:t> in model building).</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eaLnBrk="0" fontAlgn="base" hangingPunct="0">
              <a:spcBef>
                <a:spcPct val="0"/>
              </a:spcBef>
              <a:spcAft>
                <a:spcPct val="0"/>
              </a:spcAft>
            </a:pPr>
            <a:r>
              <a:rPr lang="en-US" altLang="en-US" dirty="0">
                <a:latin typeface="Arial" panose="020B0604020202020204" pitchFamily="34" charset="0"/>
              </a:rPr>
              <a:t>Use </a:t>
            </a:r>
            <a:r>
              <a:rPr lang="en-US" altLang="en-US" b="1" dirty="0">
                <a:solidFill>
                  <a:srgbClr val="0432FF"/>
                </a:solidFill>
                <a:latin typeface="Arial Unicode MS" panose="020B0604020202020204" pitchFamily="34" charset="-128"/>
              </a:rPr>
              <a:t>summary()</a:t>
            </a:r>
            <a:r>
              <a:rPr lang="en-US" altLang="en-US" dirty="0">
                <a:solidFill>
                  <a:srgbClr val="0432FF"/>
                </a:solidFill>
              </a:rPr>
              <a:t> </a:t>
            </a:r>
            <a:r>
              <a:rPr lang="en-US" altLang="en-US" dirty="0"/>
              <a:t>when you want to interpret regression </a:t>
            </a:r>
            <a:r>
              <a:rPr lang="en-US" altLang="en-US" b="1" dirty="0">
                <a:latin typeface="Arial" panose="020B0604020202020204" pitchFamily="34" charset="0"/>
              </a:rPr>
              <a:t>coefficients</a:t>
            </a:r>
            <a:r>
              <a:rPr lang="en-US" altLang="en-US" dirty="0">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468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7695-9AE0-104E-8DCC-43EBD228E07C}"/>
              </a:ext>
            </a:extLst>
          </p:cNvPr>
          <p:cNvSpPr>
            <a:spLocks noGrp="1"/>
          </p:cNvSpPr>
          <p:nvPr>
            <p:ph type="title"/>
          </p:nvPr>
        </p:nvSpPr>
        <p:spPr>
          <a:xfrm>
            <a:off x="457200" y="0"/>
            <a:ext cx="8229600" cy="944562"/>
          </a:xfrm>
        </p:spPr>
        <p:txBody>
          <a:bodyPr/>
          <a:lstStyle/>
          <a:p>
            <a:r>
              <a:rPr lang="en-US" dirty="0"/>
              <a:t>Using Coefficients for Prediction</a:t>
            </a:r>
          </a:p>
        </p:txBody>
      </p:sp>
      <p:sp>
        <p:nvSpPr>
          <p:cNvPr id="3" name="Content Placeholder 2">
            <a:extLst>
              <a:ext uri="{FF2B5EF4-FFF2-40B4-BE49-F238E27FC236}">
                <a16:creationId xmlns:a16="http://schemas.microsoft.com/office/drawing/2014/main" id="{7DFAE6AA-2DB0-EE43-95E6-C106BE37BCBA}"/>
              </a:ext>
            </a:extLst>
          </p:cNvPr>
          <p:cNvSpPr>
            <a:spLocks noGrp="1"/>
          </p:cNvSpPr>
          <p:nvPr>
            <p:ph idx="1"/>
          </p:nvPr>
        </p:nvSpPr>
        <p:spPr>
          <a:xfrm>
            <a:off x="457200" y="838200"/>
            <a:ext cx="8305800" cy="6019800"/>
          </a:xfrm>
        </p:spPr>
        <p:txBody>
          <a:bodyPr/>
          <a:lstStyle/>
          <a:p>
            <a:pPr marL="0" indent="0">
              <a:buNone/>
            </a:pPr>
            <a:r>
              <a:rPr lang="en-US" dirty="0"/>
              <a:t>Since we have an equation for a line of best fit (from the coefficients table), how would we </a:t>
            </a:r>
            <a:r>
              <a:rPr lang="en-US" dirty="0">
                <a:solidFill>
                  <a:srgbClr val="0432FF"/>
                </a:solidFill>
              </a:rPr>
              <a:t>use the equation to predict new values of X</a:t>
            </a:r>
            <a:r>
              <a:rPr lang="en-US" dirty="0"/>
              <a:t>?</a:t>
            </a:r>
          </a:p>
          <a:p>
            <a:pPr marL="0" indent="0">
              <a:buNone/>
            </a:pPr>
            <a:endParaRPr lang="en-US" dirty="0"/>
          </a:p>
          <a:p>
            <a:pPr marL="0" indent="0">
              <a:buNone/>
            </a:pPr>
            <a:r>
              <a:rPr lang="en-US" dirty="0"/>
              <a:t>#new value of </a:t>
            </a:r>
            <a:r>
              <a:rPr lang="en-US" dirty="0" err="1"/>
              <a:t>soil.moisture.content</a:t>
            </a:r>
            <a:endParaRPr lang="en-US" dirty="0"/>
          </a:p>
          <a:p>
            <a:pPr marL="0" indent="0">
              <a:buNone/>
            </a:pPr>
            <a:r>
              <a:rPr lang="en-US" dirty="0" err="1"/>
              <a:t>new_point</a:t>
            </a:r>
            <a:r>
              <a:rPr lang="en-US" dirty="0"/>
              <a:t> &lt;- </a:t>
            </a:r>
            <a:r>
              <a:rPr lang="en-US" dirty="0" err="1">
                <a:solidFill>
                  <a:srgbClr val="C00000"/>
                </a:solidFill>
              </a:rPr>
              <a:t>data.frame</a:t>
            </a:r>
            <a:r>
              <a:rPr lang="en-US" dirty="0"/>
              <a:t>(</a:t>
            </a:r>
            <a:r>
              <a:rPr lang="en-US" dirty="0" err="1"/>
              <a:t>soil.moisture.content</a:t>
            </a:r>
            <a:r>
              <a:rPr lang="en-US" dirty="0"/>
              <a:t>=c(1.75)) </a:t>
            </a:r>
          </a:p>
          <a:p>
            <a:pPr marL="0" indent="0">
              <a:buNone/>
            </a:pPr>
            <a:endParaRPr lang="en-US" dirty="0"/>
          </a:p>
          <a:p>
            <a:pPr marL="0" indent="0">
              <a:buNone/>
            </a:pPr>
            <a:r>
              <a:rPr lang="en-US" dirty="0" err="1"/>
              <a:t>new_point</a:t>
            </a:r>
            <a:r>
              <a:rPr lang="en-US" dirty="0"/>
              <a:t>      #just checking</a:t>
            </a:r>
          </a:p>
          <a:p>
            <a:pPr marL="0" indent="0">
              <a:buNone/>
            </a:pPr>
            <a:r>
              <a:rPr lang="en-US" dirty="0"/>
              <a:t>#1.75</a:t>
            </a:r>
          </a:p>
          <a:p>
            <a:pPr marL="0" indent="0">
              <a:buNone/>
            </a:pPr>
            <a:endParaRPr lang="en-US" dirty="0"/>
          </a:p>
          <a:p>
            <a:pPr marL="0" indent="0">
              <a:buNone/>
            </a:pPr>
            <a:r>
              <a:rPr lang="en-US" dirty="0">
                <a:solidFill>
                  <a:srgbClr val="C00000"/>
                </a:solidFill>
              </a:rPr>
              <a:t>predict</a:t>
            </a:r>
            <a:r>
              <a:rPr lang="en-US" dirty="0"/>
              <a:t>(</a:t>
            </a:r>
            <a:r>
              <a:rPr lang="en-US" dirty="0" err="1"/>
              <a:t>model_pgr</a:t>
            </a:r>
            <a:r>
              <a:rPr lang="en-US" dirty="0"/>
              <a:t>, </a:t>
            </a:r>
            <a:r>
              <a:rPr lang="en-US" dirty="0" err="1"/>
              <a:t>new_point</a:t>
            </a:r>
            <a:r>
              <a:rPr lang="en-US" dirty="0"/>
              <a:t>)</a:t>
            </a:r>
          </a:p>
          <a:p>
            <a:pPr marL="0" indent="0">
              <a:buNone/>
            </a:pPr>
            <a:r>
              <a:rPr lang="en-US" dirty="0"/>
              <a:t>#41.66015</a:t>
            </a:r>
          </a:p>
        </p:txBody>
      </p:sp>
      <p:pic>
        <p:nvPicPr>
          <p:cNvPr id="4" name="Picture 3">
            <a:extLst>
              <a:ext uri="{FF2B5EF4-FFF2-40B4-BE49-F238E27FC236}">
                <a16:creationId xmlns:a16="http://schemas.microsoft.com/office/drawing/2014/main" id="{6C1BF202-8282-8C48-8ECC-C4C2CB4294D2}"/>
              </a:ext>
            </a:extLst>
          </p:cNvPr>
          <p:cNvPicPr>
            <a:picLocks noChangeAspect="1"/>
          </p:cNvPicPr>
          <p:nvPr/>
        </p:nvPicPr>
        <p:blipFill>
          <a:blip r:embed="rId3"/>
          <a:stretch>
            <a:fillRect/>
          </a:stretch>
        </p:blipFill>
        <p:spPr>
          <a:xfrm>
            <a:off x="5486400" y="3886200"/>
            <a:ext cx="2895600" cy="2895600"/>
          </a:xfrm>
          <a:prstGeom prst="rect">
            <a:avLst/>
          </a:prstGeom>
        </p:spPr>
      </p:pic>
      <p:cxnSp>
        <p:nvCxnSpPr>
          <p:cNvPr id="8" name="Straight Arrow Connector 7">
            <a:extLst>
              <a:ext uri="{FF2B5EF4-FFF2-40B4-BE49-F238E27FC236}">
                <a16:creationId xmlns:a16="http://schemas.microsoft.com/office/drawing/2014/main" id="{A76F779B-BBB2-D540-9632-5CC925862FEA}"/>
              </a:ext>
            </a:extLst>
          </p:cNvPr>
          <p:cNvCxnSpPr/>
          <p:nvPr/>
        </p:nvCxnSpPr>
        <p:spPr>
          <a:xfrm>
            <a:off x="5867400" y="3048000"/>
            <a:ext cx="1066800" cy="30480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9468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3886200" cy="868362"/>
          </a:xfrm>
          <a:solidFill>
            <a:srgbClr val="FF6FCF"/>
          </a:solidFill>
          <a:ln>
            <a:solidFill>
              <a:srgbClr val="000000"/>
            </a:solidFill>
          </a:ln>
        </p:spPr>
        <p:txBody>
          <a:bodyPr>
            <a:normAutofit/>
          </a:bodyPr>
          <a:lstStyle/>
          <a:p>
            <a:r>
              <a:rPr lang="en-US" dirty="0"/>
              <a:t>Another Example</a:t>
            </a:r>
          </a:p>
        </p:txBody>
      </p:sp>
      <p:sp>
        <p:nvSpPr>
          <p:cNvPr id="23" name="Content Placeholder 2"/>
          <p:cNvSpPr txBox="1">
            <a:spLocks/>
          </p:cNvSpPr>
          <p:nvPr/>
        </p:nvSpPr>
        <p:spPr>
          <a:xfrm>
            <a:off x="4267200" y="152400"/>
            <a:ext cx="4800600" cy="1143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Determine the association between </a:t>
            </a:r>
            <a:r>
              <a:rPr lang="en-US" sz="2400" dirty="0">
                <a:solidFill>
                  <a:srgbClr val="0000FF"/>
                </a:solidFill>
              </a:rPr>
              <a:t>two</a:t>
            </a:r>
            <a:r>
              <a:rPr lang="en-US" sz="2400" dirty="0"/>
              <a:t> continuous variables.</a:t>
            </a:r>
          </a:p>
        </p:txBody>
      </p:sp>
      <p:graphicFrame>
        <p:nvGraphicFramePr>
          <p:cNvPr id="6" name="Table 5"/>
          <p:cNvGraphicFramePr>
            <a:graphicFrameLocks noGrp="1"/>
          </p:cNvGraphicFramePr>
          <p:nvPr/>
        </p:nvGraphicFramePr>
        <p:xfrm>
          <a:off x="990600" y="2667000"/>
          <a:ext cx="1917700" cy="3378200"/>
        </p:xfrm>
        <a:graphic>
          <a:graphicData uri="http://schemas.openxmlformats.org/drawingml/2006/table">
            <a:tbl>
              <a:tblPr/>
              <a:tblGrid>
                <a:gridCol w="7366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190500">
                <a:tc>
                  <a:txBody>
                    <a:bodyPr/>
                    <a:lstStyle/>
                    <a:p>
                      <a:pPr algn="ctr" fontAlgn="b"/>
                      <a:r>
                        <a:rPr lang="en-US" sz="1400" b="0" i="0" u="none" strike="noStrike" dirty="0">
                          <a:solidFill>
                            <a:srgbClr val="000000"/>
                          </a:solidFill>
                          <a:effectLst/>
                          <a:latin typeface="Calibri"/>
                        </a:rPr>
                        <a:t>Age (days)</a:t>
                      </a:r>
                    </a:p>
                  </a:txBody>
                  <a:tcPr marL="12700" marR="12700" marT="12700"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Wing Length (cm)</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1.4</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1.5</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2.2</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400" b="0" i="0" u="none" strike="noStrike" dirty="0">
                          <a:solidFill>
                            <a:srgbClr val="000000"/>
                          </a:solidFill>
                          <a:effectLst/>
                          <a:latin typeface="Calibri"/>
                        </a:rPr>
                        <a:t>6</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2.4</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8</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3.1</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10</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3.2</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3.9</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4.1</a:t>
                      </a:r>
                    </a:p>
                  </a:txBody>
                  <a:tcPr marL="12700" marR="12700" marT="12700"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4.7</a:t>
                      </a:r>
                    </a:p>
                  </a:txBody>
                  <a:tcPr marL="12700" marR="12700" marT="12700"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4.5</a:t>
                      </a:r>
                    </a:p>
                  </a:txBody>
                  <a:tcPr marL="12700" marR="12700" marT="12700"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5.2</a:t>
                      </a:r>
                    </a:p>
                  </a:txBody>
                  <a:tcPr marL="12700" marR="12700" marT="12700"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5</a:t>
                      </a:r>
                    </a:p>
                  </a:txBody>
                  <a:tcPr marL="12700" marR="12700" marT="12700" marB="0" anchor="b">
                    <a:lnL>
                      <a:noFill/>
                    </a:lnL>
                    <a:lnR>
                      <a:noFill/>
                    </a:lnR>
                    <a:lnT>
                      <a:noFill/>
                    </a:lnT>
                    <a:lnB>
                      <a:noFill/>
                    </a:lnB>
                  </a:tcPr>
                </a:tc>
                <a:extLst>
                  <a:ext uri="{0D108BD9-81ED-4DB2-BD59-A6C34878D82A}">
                    <a16:rowId xmlns:a16="http://schemas.microsoft.com/office/drawing/2014/main" val="10013"/>
                  </a:ext>
                </a:extLst>
              </a:tr>
            </a:tbl>
          </a:graphicData>
        </a:graphic>
      </p:graphicFrame>
      <p:pic>
        <p:nvPicPr>
          <p:cNvPr id="8" name="Picture 7" descr="Zar-regression figure.pdf"/>
          <p:cNvPicPr>
            <a:picLocks noChangeAspect="1"/>
          </p:cNvPicPr>
          <p:nvPr/>
        </p:nvPicPr>
        <p:blipFill rotWithShape="1">
          <a:blip r:embed="rId3">
            <a:extLst>
              <a:ext uri="{28A0092B-C50C-407E-A947-70E740481C1C}">
                <a14:useLocalDpi xmlns:a14="http://schemas.microsoft.com/office/drawing/2010/main" val="0"/>
              </a:ext>
            </a:extLst>
          </a:blip>
          <a:srcRect t="12783" r="11960"/>
          <a:stretch/>
        </p:blipFill>
        <p:spPr>
          <a:xfrm>
            <a:off x="3717807" y="2375079"/>
            <a:ext cx="3444993" cy="3422569"/>
          </a:xfrm>
          <a:prstGeom prst="rect">
            <a:avLst/>
          </a:prstGeom>
        </p:spPr>
      </p:pic>
      <p:sp>
        <p:nvSpPr>
          <p:cNvPr id="9" name="Rectangle 8"/>
          <p:cNvSpPr/>
          <p:nvPr/>
        </p:nvSpPr>
        <p:spPr>
          <a:xfrm>
            <a:off x="609600" y="1409700"/>
            <a:ext cx="1209699" cy="923330"/>
          </a:xfrm>
          <a:prstGeom prst="rect">
            <a:avLst/>
          </a:prstGeom>
        </p:spPr>
        <p:txBody>
          <a:bodyPr wrap="none">
            <a:spAutoFit/>
          </a:bodyPr>
          <a:lstStyle/>
          <a:p>
            <a:r>
              <a:rPr lang="en-US" dirty="0"/>
              <a:t>H</a:t>
            </a:r>
            <a:r>
              <a:rPr lang="en-US" baseline="-25000" dirty="0"/>
              <a:t>o</a:t>
            </a:r>
            <a:r>
              <a:rPr lang="en-US" dirty="0"/>
              <a:t>: β</a:t>
            </a:r>
            <a:r>
              <a:rPr lang="en-US" baseline="-25000" dirty="0"/>
              <a:t>0</a:t>
            </a:r>
            <a:r>
              <a:rPr lang="en-US" dirty="0"/>
              <a:t> = 0	</a:t>
            </a:r>
          </a:p>
          <a:p>
            <a:r>
              <a:rPr lang="en-US" dirty="0"/>
              <a:t>H</a:t>
            </a:r>
            <a:r>
              <a:rPr lang="en-US" baseline="-25000" dirty="0"/>
              <a:t>a</a:t>
            </a:r>
            <a:r>
              <a:rPr lang="en-US" dirty="0"/>
              <a:t>: β</a:t>
            </a:r>
            <a:r>
              <a:rPr lang="en-US" baseline="-25000" dirty="0"/>
              <a:t>0</a:t>
            </a:r>
            <a:r>
              <a:rPr lang="en-US" dirty="0"/>
              <a:t> ≠ 0</a:t>
            </a:r>
            <a:endParaRPr lang="en-US" baseline="-25000" dirty="0"/>
          </a:p>
        </p:txBody>
      </p:sp>
      <p:sp>
        <p:nvSpPr>
          <p:cNvPr id="10" name="TextBox 9"/>
          <p:cNvSpPr txBox="1"/>
          <p:nvPr/>
        </p:nvSpPr>
        <p:spPr>
          <a:xfrm>
            <a:off x="1828800" y="1676400"/>
            <a:ext cx="1679554" cy="369332"/>
          </a:xfrm>
          <a:prstGeom prst="rect">
            <a:avLst/>
          </a:prstGeom>
          <a:noFill/>
          <a:ln>
            <a:solidFill>
              <a:schemeClr val="tx1"/>
            </a:solidFill>
          </a:ln>
        </p:spPr>
        <p:txBody>
          <a:bodyPr wrap="none" rtlCol="0">
            <a:spAutoFit/>
          </a:bodyPr>
          <a:lstStyle/>
          <a:p>
            <a:r>
              <a:rPr lang="en-US" dirty="0"/>
              <a:t>Test slope = 0</a:t>
            </a:r>
          </a:p>
        </p:txBody>
      </p:sp>
      <p:sp>
        <p:nvSpPr>
          <p:cNvPr id="11" name="TextBox 10"/>
          <p:cNvSpPr txBox="1"/>
          <p:nvPr/>
        </p:nvSpPr>
        <p:spPr>
          <a:xfrm>
            <a:off x="5943600" y="1676400"/>
            <a:ext cx="2154406" cy="369332"/>
          </a:xfrm>
          <a:prstGeom prst="rect">
            <a:avLst/>
          </a:prstGeom>
          <a:noFill/>
          <a:ln>
            <a:solidFill>
              <a:schemeClr val="tx1"/>
            </a:solidFill>
          </a:ln>
        </p:spPr>
        <p:txBody>
          <a:bodyPr wrap="none" rtlCol="0">
            <a:spAutoFit/>
          </a:bodyPr>
          <a:lstStyle/>
          <a:p>
            <a:r>
              <a:rPr lang="en-US" dirty="0"/>
              <a:t>Test Y-intercept = 0</a:t>
            </a:r>
          </a:p>
        </p:txBody>
      </p:sp>
      <p:sp>
        <p:nvSpPr>
          <p:cNvPr id="12" name="Rectangle 11"/>
          <p:cNvSpPr/>
          <p:nvPr/>
        </p:nvSpPr>
        <p:spPr>
          <a:xfrm>
            <a:off x="4724400" y="1409700"/>
            <a:ext cx="1175021" cy="923330"/>
          </a:xfrm>
          <a:prstGeom prst="rect">
            <a:avLst/>
          </a:prstGeom>
        </p:spPr>
        <p:txBody>
          <a:bodyPr wrap="none">
            <a:spAutoFit/>
          </a:bodyPr>
          <a:lstStyle/>
          <a:p>
            <a:r>
              <a:rPr lang="en-US" dirty="0"/>
              <a:t>H</a:t>
            </a:r>
            <a:r>
              <a:rPr lang="en-US" baseline="-25000" dirty="0"/>
              <a:t>o</a:t>
            </a:r>
            <a:r>
              <a:rPr lang="en-US" dirty="0"/>
              <a:t>: β</a:t>
            </a:r>
            <a:r>
              <a:rPr lang="en-US" baseline="-25000" dirty="0"/>
              <a:t>1</a:t>
            </a:r>
            <a:r>
              <a:rPr lang="en-US" dirty="0"/>
              <a:t> = 0	</a:t>
            </a:r>
          </a:p>
          <a:p>
            <a:r>
              <a:rPr lang="en-US" dirty="0"/>
              <a:t>H</a:t>
            </a:r>
            <a:r>
              <a:rPr lang="en-US" baseline="-25000" dirty="0"/>
              <a:t>a</a:t>
            </a:r>
            <a:r>
              <a:rPr lang="en-US" dirty="0"/>
              <a:t>: β</a:t>
            </a:r>
            <a:r>
              <a:rPr lang="en-US" baseline="-25000" dirty="0"/>
              <a:t>1</a:t>
            </a:r>
            <a:r>
              <a:rPr lang="en-US" dirty="0"/>
              <a:t> ≠ 0</a:t>
            </a:r>
            <a:endParaRPr lang="en-US" baseline="-25000" dirty="0"/>
          </a:p>
        </p:txBody>
      </p:sp>
      <p:sp>
        <p:nvSpPr>
          <p:cNvPr id="13" name="TextBox 12">
            <a:extLst>
              <a:ext uri="{FF2B5EF4-FFF2-40B4-BE49-F238E27FC236}">
                <a16:creationId xmlns:a16="http://schemas.microsoft.com/office/drawing/2014/main" id="{9950A47F-946A-974D-9AEF-301EDD3CD468}"/>
              </a:ext>
            </a:extLst>
          </p:cNvPr>
          <p:cNvSpPr txBox="1"/>
          <p:nvPr/>
        </p:nvSpPr>
        <p:spPr>
          <a:xfrm>
            <a:off x="2925717" y="5839697"/>
            <a:ext cx="5867400" cy="830997"/>
          </a:xfrm>
          <a:prstGeom prst="rect">
            <a:avLst/>
          </a:prstGeom>
          <a:noFill/>
          <a:ln>
            <a:solidFill>
              <a:schemeClr val="accent1"/>
            </a:solidFill>
          </a:ln>
        </p:spPr>
        <p:txBody>
          <a:bodyPr wrap="square" rtlCol="0">
            <a:spAutoFit/>
          </a:bodyPr>
          <a:lstStyle/>
          <a:p>
            <a:r>
              <a:rPr lang="en-US" sz="1600" dirty="0"/>
              <a:t>“There is a positive relationship between age and wing length in sparrows (r</a:t>
            </a:r>
            <a:r>
              <a:rPr lang="en-US" sz="1600" baseline="30000" dirty="0"/>
              <a:t>2</a:t>
            </a:r>
            <a:r>
              <a:rPr lang="en-US" sz="1600" dirty="0"/>
              <a:t> = 0.97, F</a:t>
            </a:r>
            <a:r>
              <a:rPr lang="en-US" sz="1600" baseline="-25000" dirty="0"/>
              <a:t>1,11</a:t>
            </a:r>
            <a:r>
              <a:rPr lang="en-US" sz="1600" dirty="0"/>
              <a:t> = 401.09, P &lt; 0.0001). For each additional day in age, wing length was predicted to increase 0.27 cm.”</a:t>
            </a:r>
          </a:p>
        </p:txBody>
      </p:sp>
    </p:spTree>
    <p:extLst>
      <p:ext uri="{BB962C8B-B14F-4D97-AF65-F5344CB8AC3E}">
        <p14:creationId xmlns:p14="http://schemas.microsoft.com/office/powerpoint/2010/main" val="3263423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06A0-ED2A-5E47-9B42-A4413DBD8E1D}"/>
              </a:ext>
            </a:extLst>
          </p:cNvPr>
          <p:cNvSpPr>
            <a:spLocks noGrp="1"/>
          </p:cNvSpPr>
          <p:nvPr>
            <p:ph type="title"/>
          </p:nvPr>
        </p:nvSpPr>
        <p:spPr>
          <a:xfrm>
            <a:off x="457200" y="76200"/>
            <a:ext cx="8229600" cy="944562"/>
          </a:xfrm>
        </p:spPr>
        <p:txBody>
          <a:bodyPr/>
          <a:lstStyle/>
          <a:p>
            <a:r>
              <a:rPr lang="en-US" dirty="0"/>
              <a:t>Linear Models</a:t>
            </a:r>
          </a:p>
        </p:txBody>
      </p:sp>
      <p:sp>
        <p:nvSpPr>
          <p:cNvPr id="3" name="Content Placeholder 2">
            <a:extLst>
              <a:ext uri="{FF2B5EF4-FFF2-40B4-BE49-F238E27FC236}">
                <a16:creationId xmlns:a16="http://schemas.microsoft.com/office/drawing/2014/main" id="{580BAAD4-5F8C-714C-9AA1-D05A1DA2F419}"/>
              </a:ext>
            </a:extLst>
          </p:cNvPr>
          <p:cNvSpPr>
            <a:spLocks noGrp="1"/>
          </p:cNvSpPr>
          <p:nvPr>
            <p:ph idx="1"/>
          </p:nvPr>
        </p:nvSpPr>
        <p:spPr>
          <a:xfrm>
            <a:off x="457200" y="1020762"/>
            <a:ext cx="5562600" cy="5532438"/>
          </a:xfrm>
        </p:spPr>
        <p:txBody>
          <a:bodyPr>
            <a:normAutofit/>
          </a:bodyPr>
          <a:lstStyle/>
          <a:p>
            <a:r>
              <a:rPr lang="en-US" sz="2400" dirty="0">
                <a:solidFill>
                  <a:srgbClr val="0432FF"/>
                </a:solidFill>
              </a:rPr>
              <a:t>General linear models </a:t>
            </a:r>
            <a:r>
              <a:rPr lang="en-US" sz="2400" dirty="0"/>
              <a:t>are a class of model that includes regression, multiple regression, ANOVA, and ANCOVA. </a:t>
            </a:r>
          </a:p>
          <a:p>
            <a:r>
              <a:rPr lang="en-US" sz="2400" dirty="0"/>
              <a:t>All of these are fundamentally linear models. </a:t>
            </a:r>
          </a:p>
          <a:p>
            <a:r>
              <a:rPr lang="en-US" sz="2400" dirty="0"/>
              <a:t>Don’t confuse the </a:t>
            </a:r>
            <a:r>
              <a:rPr lang="en-US" sz="2400" i="1" dirty="0">
                <a:solidFill>
                  <a:srgbClr val="0432FF"/>
                </a:solidFill>
              </a:rPr>
              <a:t>general</a:t>
            </a:r>
            <a:r>
              <a:rPr lang="en-US" sz="2400" dirty="0"/>
              <a:t> linear model with the </a:t>
            </a:r>
            <a:r>
              <a:rPr lang="en-US" sz="2400" i="1" dirty="0">
                <a:solidFill>
                  <a:srgbClr val="C00000"/>
                </a:solidFill>
              </a:rPr>
              <a:t>generalized</a:t>
            </a:r>
            <a:r>
              <a:rPr lang="en-US" sz="2400" dirty="0"/>
              <a:t> linear model (different assumptions).</a:t>
            </a:r>
          </a:p>
          <a:p>
            <a:r>
              <a:rPr lang="en-US" sz="2400" dirty="0"/>
              <a:t>These models share a common framework for estimation (</a:t>
            </a:r>
            <a:r>
              <a:rPr lang="en-US" sz="2400" dirty="0">
                <a:solidFill>
                  <a:srgbClr val="00B050"/>
                </a:solidFill>
              </a:rPr>
              <a:t>least squares</a:t>
            </a:r>
            <a:r>
              <a:rPr lang="en-US" sz="2400" dirty="0"/>
              <a:t>) and a common set of assumptions, centered around the idea of normally distributed residuals.</a:t>
            </a:r>
          </a:p>
          <a:p>
            <a:endParaRPr lang="en-US" sz="2400" dirty="0"/>
          </a:p>
          <a:p>
            <a:endParaRPr lang="en-US" sz="2400" dirty="0"/>
          </a:p>
        </p:txBody>
      </p:sp>
      <p:pic>
        <p:nvPicPr>
          <p:cNvPr id="4" name="Picture 3">
            <a:extLst>
              <a:ext uri="{FF2B5EF4-FFF2-40B4-BE49-F238E27FC236}">
                <a16:creationId xmlns:a16="http://schemas.microsoft.com/office/drawing/2014/main" id="{0547CD0E-D31E-744E-9092-32C34BD34E4D}"/>
              </a:ext>
            </a:extLst>
          </p:cNvPr>
          <p:cNvPicPr>
            <a:picLocks noChangeAspect="1"/>
          </p:cNvPicPr>
          <p:nvPr/>
        </p:nvPicPr>
        <p:blipFill rotWithShape="1">
          <a:blip r:embed="rId3"/>
          <a:srcRect l="15516" r="18484"/>
          <a:stretch/>
        </p:blipFill>
        <p:spPr>
          <a:xfrm>
            <a:off x="6019800" y="304800"/>
            <a:ext cx="2941872" cy="2968616"/>
          </a:xfrm>
          <a:prstGeom prst="rect">
            <a:avLst/>
          </a:prstGeom>
        </p:spPr>
      </p:pic>
      <p:pic>
        <p:nvPicPr>
          <p:cNvPr id="5" name="Picture 4">
            <a:extLst>
              <a:ext uri="{FF2B5EF4-FFF2-40B4-BE49-F238E27FC236}">
                <a16:creationId xmlns:a16="http://schemas.microsoft.com/office/drawing/2014/main" id="{BFC7068F-EF70-CA4C-A958-D65D4966282F}"/>
              </a:ext>
            </a:extLst>
          </p:cNvPr>
          <p:cNvPicPr>
            <a:picLocks noChangeAspect="1"/>
          </p:cNvPicPr>
          <p:nvPr/>
        </p:nvPicPr>
        <p:blipFill rotWithShape="1">
          <a:blip r:embed="rId4"/>
          <a:srcRect l="15525" r="16075"/>
          <a:stretch/>
        </p:blipFill>
        <p:spPr>
          <a:xfrm>
            <a:off x="6019800" y="3502016"/>
            <a:ext cx="2941872" cy="2864455"/>
          </a:xfrm>
          <a:prstGeom prst="rect">
            <a:avLst/>
          </a:prstGeom>
        </p:spPr>
      </p:pic>
    </p:spTree>
    <p:extLst>
      <p:ext uri="{BB962C8B-B14F-4D97-AF65-F5344CB8AC3E}">
        <p14:creationId xmlns:p14="http://schemas.microsoft.com/office/powerpoint/2010/main" val="984882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314"/>
            <a:ext cx="8229600" cy="1143000"/>
          </a:xfrm>
        </p:spPr>
        <p:txBody>
          <a:bodyPr/>
          <a:lstStyle/>
          <a:p>
            <a:r>
              <a:rPr lang="en-US" dirty="0"/>
              <a:t>r</a:t>
            </a:r>
            <a:r>
              <a:rPr lang="en-US" baseline="30000" dirty="0"/>
              <a:t>2</a:t>
            </a:r>
            <a:r>
              <a:rPr lang="en-US" dirty="0"/>
              <a:t> = coefficient of determination</a:t>
            </a:r>
          </a:p>
        </p:txBody>
      </p:sp>
      <p:sp>
        <p:nvSpPr>
          <p:cNvPr id="5" name="TextBox 4"/>
          <p:cNvSpPr txBox="1"/>
          <p:nvPr/>
        </p:nvSpPr>
        <p:spPr>
          <a:xfrm>
            <a:off x="1456074" y="3841650"/>
            <a:ext cx="1861022" cy="2554545"/>
          </a:xfrm>
          <a:prstGeom prst="rect">
            <a:avLst/>
          </a:prstGeom>
          <a:noFill/>
        </p:spPr>
        <p:txBody>
          <a:bodyPr wrap="square" rtlCol="0">
            <a:spAutoFit/>
          </a:bodyPr>
          <a:lstStyle/>
          <a:p>
            <a:r>
              <a:rPr lang="en-US" sz="1600" dirty="0">
                <a:solidFill>
                  <a:srgbClr val="FF0000"/>
                </a:solidFill>
              </a:rPr>
              <a:t>96% </a:t>
            </a:r>
            <a:r>
              <a:rPr lang="en-US" sz="1600" dirty="0"/>
              <a:t>of the variability in </a:t>
            </a:r>
            <a:r>
              <a:rPr lang="en-US" sz="1600" dirty="0">
                <a:solidFill>
                  <a:srgbClr val="0000FF"/>
                </a:solidFill>
              </a:rPr>
              <a:t>Y</a:t>
            </a:r>
            <a:r>
              <a:rPr lang="en-US" sz="1600" dirty="0"/>
              <a:t> can be attributed to </a:t>
            </a:r>
            <a:r>
              <a:rPr lang="en-US" sz="1600" dirty="0">
                <a:solidFill>
                  <a:srgbClr val="0000FF"/>
                </a:solidFill>
              </a:rPr>
              <a:t>X</a:t>
            </a:r>
            <a:r>
              <a:rPr lang="en-US" sz="1600" dirty="0"/>
              <a:t>.</a:t>
            </a:r>
          </a:p>
          <a:p>
            <a:endParaRPr lang="en-US" sz="1600" dirty="0"/>
          </a:p>
          <a:p>
            <a:r>
              <a:rPr lang="en-US" sz="1600" dirty="0"/>
              <a:t> </a:t>
            </a:r>
            <a:r>
              <a:rPr lang="en-US" sz="1600" dirty="0">
                <a:solidFill>
                  <a:srgbClr val="FF0000"/>
                </a:solidFill>
              </a:rPr>
              <a:t>4% </a:t>
            </a:r>
            <a:r>
              <a:rPr lang="en-US" sz="1600" dirty="0"/>
              <a:t>of the variability due to measurement error or some other biological factor.</a:t>
            </a:r>
          </a:p>
        </p:txBody>
      </p:sp>
      <p:sp>
        <p:nvSpPr>
          <p:cNvPr id="6" name="TextBox 5"/>
          <p:cNvSpPr txBox="1"/>
          <p:nvPr/>
        </p:nvSpPr>
        <p:spPr>
          <a:xfrm>
            <a:off x="5794559" y="3841650"/>
            <a:ext cx="1861022" cy="2554545"/>
          </a:xfrm>
          <a:prstGeom prst="rect">
            <a:avLst/>
          </a:prstGeom>
          <a:noFill/>
        </p:spPr>
        <p:txBody>
          <a:bodyPr wrap="square" rtlCol="0">
            <a:spAutoFit/>
          </a:bodyPr>
          <a:lstStyle/>
          <a:p>
            <a:r>
              <a:rPr lang="en-US" sz="1600" dirty="0">
                <a:solidFill>
                  <a:srgbClr val="FF0000"/>
                </a:solidFill>
              </a:rPr>
              <a:t>56% </a:t>
            </a:r>
            <a:r>
              <a:rPr lang="en-US" sz="1600" dirty="0"/>
              <a:t>of the variability in </a:t>
            </a:r>
            <a:r>
              <a:rPr lang="en-US" sz="1600" dirty="0">
                <a:solidFill>
                  <a:srgbClr val="0000FF"/>
                </a:solidFill>
              </a:rPr>
              <a:t>Y</a:t>
            </a:r>
            <a:r>
              <a:rPr lang="en-US" sz="1600" dirty="0"/>
              <a:t> can be attributed to </a:t>
            </a:r>
            <a:r>
              <a:rPr lang="en-US" sz="1600" dirty="0">
                <a:solidFill>
                  <a:srgbClr val="0000FF"/>
                </a:solidFill>
              </a:rPr>
              <a:t>X</a:t>
            </a:r>
            <a:r>
              <a:rPr lang="en-US" sz="1600" dirty="0"/>
              <a:t>.</a:t>
            </a:r>
          </a:p>
          <a:p>
            <a:endParaRPr lang="en-US" sz="1600" dirty="0"/>
          </a:p>
          <a:p>
            <a:r>
              <a:rPr lang="en-US" sz="1600" dirty="0"/>
              <a:t> </a:t>
            </a:r>
            <a:r>
              <a:rPr lang="en-US" sz="1600" dirty="0">
                <a:solidFill>
                  <a:srgbClr val="FF0000"/>
                </a:solidFill>
              </a:rPr>
              <a:t>44% </a:t>
            </a:r>
            <a:r>
              <a:rPr lang="en-US" sz="1600" dirty="0"/>
              <a:t>of the variability due to measurement error or some other biological factor.</a:t>
            </a:r>
          </a:p>
        </p:txBody>
      </p:sp>
      <p:pic>
        <p:nvPicPr>
          <p:cNvPr id="3" name="Picture 2" descr="whitlock_16.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6800"/>
            <a:ext cx="8077200" cy="2446580"/>
          </a:xfrm>
          <a:prstGeom prst="rect">
            <a:avLst/>
          </a:prstGeom>
        </p:spPr>
      </p:pic>
      <p:sp>
        <p:nvSpPr>
          <p:cNvPr id="4" name="TextBox 3"/>
          <p:cNvSpPr txBox="1"/>
          <p:nvPr/>
        </p:nvSpPr>
        <p:spPr>
          <a:xfrm>
            <a:off x="1141467" y="1161792"/>
            <a:ext cx="236663" cy="215444"/>
          </a:xfrm>
          <a:prstGeom prst="rect">
            <a:avLst/>
          </a:prstGeom>
          <a:noFill/>
        </p:spPr>
        <p:txBody>
          <a:bodyPr wrap="none" rtlCol="0">
            <a:spAutoFit/>
          </a:bodyPr>
          <a:lstStyle/>
          <a:p>
            <a:r>
              <a:rPr lang="en-US" sz="800" dirty="0"/>
              <a:t>2</a:t>
            </a:r>
          </a:p>
        </p:txBody>
      </p:sp>
      <p:sp>
        <p:nvSpPr>
          <p:cNvPr id="7" name="TextBox 6"/>
          <p:cNvSpPr txBox="1"/>
          <p:nvPr/>
        </p:nvSpPr>
        <p:spPr>
          <a:xfrm>
            <a:off x="3747182" y="1178124"/>
            <a:ext cx="236663" cy="215444"/>
          </a:xfrm>
          <a:prstGeom prst="rect">
            <a:avLst/>
          </a:prstGeom>
          <a:noFill/>
        </p:spPr>
        <p:txBody>
          <a:bodyPr wrap="none" rtlCol="0">
            <a:spAutoFit/>
          </a:bodyPr>
          <a:lstStyle/>
          <a:p>
            <a:r>
              <a:rPr lang="en-US" sz="800" dirty="0"/>
              <a:t>2</a:t>
            </a:r>
          </a:p>
        </p:txBody>
      </p:sp>
      <p:sp>
        <p:nvSpPr>
          <p:cNvPr id="8" name="TextBox 7"/>
          <p:cNvSpPr txBox="1"/>
          <p:nvPr/>
        </p:nvSpPr>
        <p:spPr>
          <a:xfrm>
            <a:off x="6360104" y="1185340"/>
            <a:ext cx="236663" cy="215444"/>
          </a:xfrm>
          <a:prstGeom prst="rect">
            <a:avLst/>
          </a:prstGeom>
          <a:noFill/>
        </p:spPr>
        <p:txBody>
          <a:bodyPr wrap="none" rtlCol="0">
            <a:spAutoFit/>
          </a:bodyPr>
          <a:lstStyle/>
          <a:p>
            <a:r>
              <a:rPr lang="en-US" sz="800" dirty="0"/>
              <a:t>2</a:t>
            </a:r>
          </a:p>
        </p:txBody>
      </p:sp>
      <p:sp>
        <p:nvSpPr>
          <p:cNvPr id="9" name="TextBox 8">
            <a:extLst>
              <a:ext uri="{FF2B5EF4-FFF2-40B4-BE49-F238E27FC236}">
                <a16:creationId xmlns:a16="http://schemas.microsoft.com/office/drawing/2014/main" id="{0685242E-D62B-BB9C-8AB5-83EDAC0626E6}"/>
              </a:ext>
            </a:extLst>
          </p:cNvPr>
          <p:cNvSpPr txBox="1"/>
          <p:nvPr/>
        </p:nvSpPr>
        <p:spPr>
          <a:xfrm>
            <a:off x="381000" y="6172200"/>
            <a:ext cx="1075074" cy="369332"/>
          </a:xfrm>
          <a:prstGeom prst="rect">
            <a:avLst/>
          </a:prstGeom>
          <a:noFill/>
          <a:ln>
            <a:solidFill>
              <a:srgbClr val="0432FF"/>
            </a:solidFill>
          </a:ln>
        </p:spPr>
        <p:txBody>
          <a:bodyPr wrap="square" rtlCol="0">
            <a:spAutoFit/>
          </a:bodyPr>
          <a:lstStyle/>
          <a:p>
            <a:pPr algn="ctr"/>
            <a:r>
              <a:rPr lang="en-US" dirty="0">
                <a:hlinkClick r:id="rId4"/>
              </a:rPr>
              <a:t>video</a:t>
            </a:r>
            <a:endParaRPr lang="en-US" dirty="0"/>
          </a:p>
        </p:txBody>
      </p:sp>
    </p:spTree>
    <p:extLst>
      <p:ext uri="{BB962C8B-B14F-4D97-AF65-F5344CB8AC3E}">
        <p14:creationId xmlns:p14="http://schemas.microsoft.com/office/powerpoint/2010/main" val="3180626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954D-F90E-7543-9B28-92CC6E70D1F9}"/>
              </a:ext>
            </a:extLst>
          </p:cNvPr>
          <p:cNvSpPr>
            <a:spLocks noGrp="1"/>
          </p:cNvSpPr>
          <p:nvPr>
            <p:ph type="title"/>
          </p:nvPr>
        </p:nvSpPr>
        <p:spPr>
          <a:xfrm>
            <a:off x="457200" y="0"/>
            <a:ext cx="8229600" cy="944562"/>
          </a:xfrm>
        </p:spPr>
        <p:txBody>
          <a:bodyPr/>
          <a:lstStyle/>
          <a:p>
            <a:r>
              <a:rPr lang="en-US" dirty="0"/>
              <a:t>Not all Correlations are Meaningful</a:t>
            </a:r>
          </a:p>
        </p:txBody>
      </p:sp>
      <p:sp>
        <p:nvSpPr>
          <p:cNvPr id="3" name="Content Placeholder 2">
            <a:extLst>
              <a:ext uri="{FF2B5EF4-FFF2-40B4-BE49-F238E27FC236}">
                <a16:creationId xmlns:a16="http://schemas.microsoft.com/office/drawing/2014/main" id="{E4683F57-E3EA-EB46-9C51-AB11A4C57EB7}"/>
              </a:ext>
            </a:extLst>
          </p:cNvPr>
          <p:cNvSpPr>
            <a:spLocks noGrp="1"/>
          </p:cNvSpPr>
          <p:nvPr>
            <p:ph idx="1"/>
          </p:nvPr>
        </p:nvSpPr>
        <p:spPr>
          <a:xfrm>
            <a:off x="457200" y="793991"/>
            <a:ext cx="8229600" cy="533400"/>
          </a:xfrm>
        </p:spPr>
        <p:txBody>
          <a:bodyPr>
            <a:normAutofit/>
          </a:bodyPr>
          <a:lstStyle/>
          <a:p>
            <a:pPr marL="0" indent="0">
              <a:buNone/>
            </a:pPr>
            <a:r>
              <a:rPr lang="en-US" sz="2400" dirty="0"/>
              <a:t>http://</a:t>
            </a:r>
            <a:r>
              <a:rPr lang="en-US" sz="2400" dirty="0" err="1"/>
              <a:t>www.tylervigen.com</a:t>
            </a:r>
            <a:r>
              <a:rPr lang="en-US" sz="2400" dirty="0"/>
              <a:t>/spurious-correlations</a:t>
            </a:r>
          </a:p>
        </p:txBody>
      </p:sp>
      <p:pic>
        <p:nvPicPr>
          <p:cNvPr id="5" name="Picture 4">
            <a:extLst>
              <a:ext uri="{FF2B5EF4-FFF2-40B4-BE49-F238E27FC236}">
                <a16:creationId xmlns:a16="http://schemas.microsoft.com/office/drawing/2014/main" id="{B92C3169-E8C4-EC4B-8CB8-FD1ABFFB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07238"/>
            <a:ext cx="6158107" cy="2427715"/>
          </a:xfrm>
          <a:prstGeom prst="rect">
            <a:avLst/>
          </a:prstGeom>
          <a:ln>
            <a:solidFill>
              <a:schemeClr val="tx1"/>
            </a:solidFill>
          </a:ln>
        </p:spPr>
      </p:pic>
      <p:pic>
        <p:nvPicPr>
          <p:cNvPr id="7" name="Picture 6">
            <a:extLst>
              <a:ext uri="{FF2B5EF4-FFF2-40B4-BE49-F238E27FC236}">
                <a16:creationId xmlns:a16="http://schemas.microsoft.com/office/drawing/2014/main" id="{5C1E1569-4311-A84C-A483-482E5D6C3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14800"/>
            <a:ext cx="6378499" cy="2514600"/>
          </a:xfrm>
          <a:prstGeom prst="rect">
            <a:avLst/>
          </a:prstGeom>
          <a:ln>
            <a:solidFill>
              <a:schemeClr val="tx1"/>
            </a:solidFill>
          </a:ln>
        </p:spPr>
      </p:pic>
    </p:spTree>
    <p:extLst>
      <p:ext uri="{BB962C8B-B14F-4D97-AF65-F5344CB8AC3E}">
        <p14:creationId xmlns:p14="http://schemas.microsoft.com/office/powerpoint/2010/main" val="2976965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01E04-82BB-AB4B-B7FE-F92058885958}"/>
              </a:ext>
            </a:extLst>
          </p:cNvPr>
          <p:cNvSpPr>
            <a:spLocks noGrp="1"/>
          </p:cNvSpPr>
          <p:nvPr>
            <p:ph type="title"/>
          </p:nvPr>
        </p:nvSpPr>
        <p:spPr>
          <a:xfrm>
            <a:off x="457200" y="-152400"/>
            <a:ext cx="8229600" cy="944562"/>
          </a:xfrm>
        </p:spPr>
        <p:txBody>
          <a:bodyPr/>
          <a:lstStyle/>
          <a:p>
            <a:r>
              <a:rPr lang="en-US" dirty="0"/>
              <a:t>Regression Practice</a:t>
            </a:r>
          </a:p>
        </p:txBody>
      </p:sp>
      <p:sp>
        <p:nvSpPr>
          <p:cNvPr id="3" name="Content Placeholder 2">
            <a:extLst>
              <a:ext uri="{FF2B5EF4-FFF2-40B4-BE49-F238E27FC236}">
                <a16:creationId xmlns:a16="http://schemas.microsoft.com/office/drawing/2014/main" id="{8153F279-DC76-8F44-A701-107CAACCDB7D}"/>
              </a:ext>
            </a:extLst>
          </p:cNvPr>
          <p:cNvSpPr>
            <a:spLocks noGrp="1"/>
          </p:cNvSpPr>
          <p:nvPr>
            <p:ph idx="1"/>
          </p:nvPr>
        </p:nvSpPr>
        <p:spPr>
          <a:xfrm>
            <a:off x="457200" y="639762"/>
            <a:ext cx="8229600" cy="6142038"/>
          </a:xfrm>
        </p:spPr>
        <p:txBody>
          <a:bodyPr>
            <a:normAutofit fontScale="92500" lnSpcReduction="20000"/>
          </a:bodyPr>
          <a:lstStyle/>
          <a:p>
            <a:pPr marL="0" indent="0">
              <a:buNone/>
            </a:pPr>
            <a:r>
              <a:rPr lang="en-US" sz="2400" dirty="0"/>
              <a:t>1. Using </a:t>
            </a:r>
            <a:r>
              <a:rPr lang="en-US" sz="2400" i="1" dirty="0">
                <a:solidFill>
                  <a:srgbClr val="0432FF"/>
                </a:solidFill>
              </a:rPr>
              <a:t>iris</a:t>
            </a:r>
            <a:r>
              <a:rPr lang="en-US" sz="2400" dirty="0"/>
              <a:t> data (built-in to R):</a:t>
            </a:r>
          </a:p>
          <a:p>
            <a:pPr marL="0" indent="0">
              <a:buNone/>
            </a:pPr>
            <a:r>
              <a:rPr lang="en-US" sz="2400" dirty="0"/>
              <a:t>	-petal length to predict petal width (all species combined)</a:t>
            </a:r>
          </a:p>
          <a:p>
            <a:pPr marL="0" indent="0">
              <a:buNone/>
            </a:pPr>
            <a:endParaRPr lang="en-US" sz="2400" dirty="0"/>
          </a:p>
          <a:p>
            <a:pPr marL="0" indent="0">
              <a:buNone/>
            </a:pPr>
            <a:r>
              <a:rPr lang="en-US" sz="2400" dirty="0"/>
              <a:t>2. Using </a:t>
            </a:r>
            <a:r>
              <a:rPr lang="en-US" sz="2400" i="1" dirty="0">
                <a:solidFill>
                  <a:srgbClr val="0432FF"/>
                </a:solidFill>
              </a:rPr>
              <a:t>penguins</a:t>
            </a:r>
            <a:r>
              <a:rPr lang="en-US" sz="2400" dirty="0"/>
              <a:t> dataset from </a:t>
            </a:r>
            <a:r>
              <a:rPr lang="en-US" sz="2400" i="1" dirty="0" err="1"/>
              <a:t>palmerpenguins</a:t>
            </a:r>
            <a:r>
              <a:rPr lang="en-US" sz="2400" dirty="0"/>
              <a:t> package:</a:t>
            </a:r>
          </a:p>
          <a:p>
            <a:pPr marL="0" indent="0">
              <a:buNone/>
            </a:pPr>
            <a:r>
              <a:rPr lang="en-US" sz="2400" dirty="0"/>
              <a:t>	-flipper length to predict bill length (all species combined)</a:t>
            </a:r>
          </a:p>
          <a:p>
            <a:pPr marL="0" indent="0">
              <a:buNone/>
            </a:pPr>
            <a:r>
              <a:rPr lang="en-US" sz="2400" dirty="0"/>
              <a:t>	-what is the predicted bill length for a penguin with a 200 	mm flipper length?</a:t>
            </a:r>
          </a:p>
          <a:p>
            <a:pPr marL="0" indent="0">
              <a:buNone/>
            </a:pPr>
            <a:endParaRPr lang="en-US" sz="2400" dirty="0"/>
          </a:p>
          <a:p>
            <a:pPr marL="0" indent="0">
              <a:buNone/>
            </a:pPr>
            <a:r>
              <a:rPr lang="en-US" sz="2400" dirty="0"/>
              <a:t>3. Using the </a:t>
            </a:r>
            <a:r>
              <a:rPr lang="en-US" sz="2400" i="1" dirty="0">
                <a:solidFill>
                  <a:srgbClr val="0432FF"/>
                </a:solidFill>
              </a:rPr>
              <a:t>state.x77 </a:t>
            </a:r>
            <a:r>
              <a:rPr lang="en-US" sz="2400" dirty="0" err="1"/>
              <a:t>dataframe</a:t>
            </a:r>
            <a:r>
              <a:rPr lang="en-US" sz="2400" dirty="0"/>
              <a:t> (built-in to R):</a:t>
            </a:r>
          </a:p>
          <a:p>
            <a:pPr marL="0" indent="0">
              <a:buNone/>
            </a:pPr>
            <a:r>
              <a:rPr lang="en-US" sz="2400" dirty="0"/>
              <a:t>	-create and interpret 2 regression analyses that describe 	</a:t>
            </a:r>
            <a:r>
              <a:rPr lang="en-US" sz="2400" u="sng" dirty="0"/>
              <a:t>meaningful</a:t>
            </a:r>
            <a:r>
              <a:rPr lang="en-US" sz="2400" dirty="0"/>
              <a:t> predictive relationships.</a:t>
            </a:r>
          </a:p>
          <a:p>
            <a:pPr marL="0" indent="0">
              <a:buNone/>
            </a:pPr>
            <a:r>
              <a:rPr lang="en-US" sz="2400" dirty="0"/>
              <a:t> 	-In each analysis, what is the predicted value of the response 	at the mean value of the predictor?</a:t>
            </a:r>
          </a:p>
          <a:p>
            <a:pPr marL="0" indent="0">
              <a:buNone/>
            </a:pPr>
            <a:endParaRPr lang="en-US" sz="2400" dirty="0"/>
          </a:p>
          <a:p>
            <a:pPr marL="0" indent="0">
              <a:buNone/>
            </a:pPr>
            <a:r>
              <a:rPr lang="en-US" sz="1900" dirty="0"/>
              <a:t>Note: run this line of code before starting state.x77 analysis:</a:t>
            </a:r>
          </a:p>
          <a:p>
            <a:pPr marL="0" indent="0">
              <a:buNone/>
            </a:pPr>
            <a:r>
              <a:rPr lang="en-US" sz="1900" b="1" dirty="0"/>
              <a:t>state.x77&lt;- </a:t>
            </a:r>
            <a:r>
              <a:rPr lang="en-US" sz="1900" b="1" dirty="0" err="1"/>
              <a:t>data.frame</a:t>
            </a:r>
            <a:r>
              <a:rPr lang="en-US" sz="1900" b="1" dirty="0"/>
              <a:t>(state.x77)</a:t>
            </a:r>
          </a:p>
          <a:p>
            <a:pPr marL="0" indent="0">
              <a:buNone/>
            </a:pPr>
            <a:r>
              <a:rPr lang="en-US" sz="1900" b="1" dirty="0"/>
              <a:t>?state.x77   </a:t>
            </a:r>
            <a:r>
              <a:rPr lang="en-US" sz="1900" dirty="0"/>
              <a:t>#information describing variables</a:t>
            </a:r>
          </a:p>
          <a:p>
            <a:pPr marL="0" indent="0">
              <a:buNone/>
            </a:pPr>
            <a:r>
              <a:rPr lang="en-US" sz="1900" dirty="0"/>
              <a:t>(the raw data frame has spaces in column names; this fixes that)</a:t>
            </a:r>
          </a:p>
          <a:p>
            <a:pPr marL="0" indent="0">
              <a:buNone/>
            </a:pPr>
            <a:r>
              <a:rPr lang="en-US" sz="1900" b="1" dirty="0">
                <a:solidFill>
                  <a:srgbClr val="00B050"/>
                </a:solidFill>
              </a:rPr>
              <a:t>Format each response as you would a results statement in a journal publication.</a:t>
            </a:r>
          </a:p>
        </p:txBody>
      </p:sp>
    </p:spTree>
    <p:extLst>
      <p:ext uri="{BB962C8B-B14F-4D97-AF65-F5344CB8AC3E}">
        <p14:creationId xmlns:p14="http://schemas.microsoft.com/office/powerpoint/2010/main" val="1985852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Chapter 5</a:t>
            </a:r>
            <a:br>
              <a:rPr lang="en-US" dirty="0"/>
            </a:br>
            <a:r>
              <a:rPr lang="en-US" dirty="0"/>
              <a:t>Linear Models: ANOVA</a:t>
            </a:r>
            <a:endParaRPr lang="en-US" i="1" dirty="0"/>
          </a:p>
        </p:txBody>
      </p:sp>
      <p:sp>
        <p:nvSpPr>
          <p:cNvPr id="3" name="TextBox 2">
            <a:extLst>
              <a:ext uri="{FF2B5EF4-FFF2-40B4-BE49-F238E27FC236}">
                <a16:creationId xmlns:a16="http://schemas.microsoft.com/office/drawing/2014/main" id="{AD42841A-68BC-574F-9DD1-0703EFD9CD65}"/>
              </a:ext>
            </a:extLst>
          </p:cNvPr>
          <p:cNvSpPr txBox="1"/>
          <p:nvPr/>
        </p:nvSpPr>
        <p:spPr>
          <a:xfrm>
            <a:off x="2660451" y="4038600"/>
            <a:ext cx="3741345" cy="461665"/>
          </a:xfrm>
          <a:prstGeom prst="rect">
            <a:avLst/>
          </a:prstGeom>
          <a:noFill/>
        </p:spPr>
        <p:txBody>
          <a:bodyPr wrap="none" rtlCol="0">
            <a:spAutoFit/>
          </a:bodyPr>
          <a:lstStyle/>
          <a:p>
            <a:r>
              <a:rPr lang="en-US" sz="2400" dirty="0">
                <a:solidFill>
                  <a:schemeClr val="bg1">
                    <a:lumMod val="65000"/>
                  </a:schemeClr>
                </a:solidFill>
              </a:rPr>
              <a:t>Beckerman et al. p. 118-128 </a:t>
            </a:r>
          </a:p>
        </p:txBody>
      </p:sp>
    </p:spTree>
    <p:extLst>
      <p:ext uri="{BB962C8B-B14F-4D97-AF65-F5344CB8AC3E}">
        <p14:creationId xmlns:p14="http://schemas.microsoft.com/office/powerpoint/2010/main" val="2367257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7066-7D42-9341-A682-3F4825D9BA4E}"/>
              </a:ext>
            </a:extLst>
          </p:cNvPr>
          <p:cNvSpPr>
            <a:spLocks noGrp="1"/>
          </p:cNvSpPr>
          <p:nvPr>
            <p:ph type="title"/>
          </p:nvPr>
        </p:nvSpPr>
        <p:spPr/>
        <p:txBody>
          <a:bodyPr/>
          <a:lstStyle/>
          <a:p>
            <a:pPr algn="l"/>
            <a:r>
              <a:rPr lang="en-US" dirty="0"/>
              <a:t>One-Way ANOVA</a:t>
            </a:r>
          </a:p>
        </p:txBody>
      </p:sp>
      <p:sp>
        <p:nvSpPr>
          <p:cNvPr id="3" name="Content Placeholder 2">
            <a:extLst>
              <a:ext uri="{FF2B5EF4-FFF2-40B4-BE49-F238E27FC236}">
                <a16:creationId xmlns:a16="http://schemas.microsoft.com/office/drawing/2014/main" id="{61420310-89E0-6144-A2C1-B029307AE96A}"/>
              </a:ext>
            </a:extLst>
          </p:cNvPr>
          <p:cNvSpPr>
            <a:spLocks noGrp="1"/>
          </p:cNvSpPr>
          <p:nvPr>
            <p:ph idx="1"/>
          </p:nvPr>
        </p:nvSpPr>
        <p:spPr/>
        <p:txBody>
          <a:bodyPr/>
          <a:lstStyle/>
          <a:p>
            <a:pPr marL="0" indent="0">
              <a:buNone/>
            </a:pPr>
            <a:r>
              <a:rPr lang="en-US" dirty="0"/>
              <a:t>Similar to regression, but predictor variable (x-axis) is categorical rather than continuous.</a:t>
            </a:r>
          </a:p>
          <a:p>
            <a:pPr marL="0" indent="0">
              <a:buNone/>
            </a:pPr>
            <a:endParaRPr lang="en-US" dirty="0"/>
          </a:p>
          <a:p>
            <a:pPr marL="0" indent="0">
              <a:buNone/>
            </a:pPr>
            <a:r>
              <a:rPr lang="en-US" sz="2400" dirty="0"/>
              <a:t>daphnia &lt;- </a:t>
            </a:r>
            <a:r>
              <a:rPr lang="en-US" sz="2400" dirty="0" err="1">
                <a:solidFill>
                  <a:srgbClr val="C00000"/>
                </a:solidFill>
              </a:rPr>
              <a:t>read.csv</a:t>
            </a:r>
            <a:r>
              <a:rPr lang="en-US" sz="2400" dirty="0"/>
              <a:t>("</a:t>
            </a:r>
            <a:r>
              <a:rPr lang="en-US" sz="2400" dirty="0" err="1"/>
              <a:t>Daphniagrowth.csv</a:t>
            </a:r>
            <a:r>
              <a:rPr lang="en-US" sz="2400" dirty="0"/>
              <a:t>”)</a:t>
            </a:r>
          </a:p>
          <a:p>
            <a:pPr marL="0" indent="0">
              <a:buNone/>
            </a:pPr>
            <a:r>
              <a:rPr lang="en-US" sz="2400" dirty="0" err="1"/>
              <a:t>daphnia$parasite</a:t>
            </a:r>
            <a:r>
              <a:rPr lang="en-US" sz="2400" dirty="0"/>
              <a:t> &lt;- </a:t>
            </a:r>
            <a:r>
              <a:rPr lang="en-US" sz="2400" dirty="0" err="1">
                <a:solidFill>
                  <a:srgbClr val="C00000"/>
                </a:solidFill>
              </a:rPr>
              <a:t>as.factor</a:t>
            </a:r>
            <a:r>
              <a:rPr lang="en-US" sz="2400" dirty="0"/>
              <a:t>(</a:t>
            </a:r>
            <a:r>
              <a:rPr lang="en-US" sz="2400" dirty="0" err="1"/>
              <a:t>daphnia$parasite</a:t>
            </a:r>
            <a:r>
              <a:rPr lang="en-US" sz="2400" dirty="0"/>
              <a:t>) </a:t>
            </a:r>
            <a:r>
              <a:rPr lang="en-US" sz="2400" dirty="0">
                <a:solidFill>
                  <a:srgbClr val="00B050"/>
                </a:solidFill>
              </a:rPr>
              <a:t>#forces factor</a:t>
            </a:r>
          </a:p>
          <a:p>
            <a:pPr marL="0" indent="0">
              <a:buNone/>
            </a:pPr>
            <a:r>
              <a:rPr lang="en-US" sz="2400" dirty="0">
                <a:solidFill>
                  <a:srgbClr val="C00000"/>
                </a:solidFill>
              </a:rPr>
              <a:t>glimpse</a:t>
            </a:r>
            <a:r>
              <a:rPr lang="en-US" sz="2400" dirty="0"/>
              <a:t>(daphnia)</a:t>
            </a:r>
          </a:p>
        </p:txBody>
      </p:sp>
      <p:sp>
        <p:nvSpPr>
          <p:cNvPr id="4" name="TextBox 3">
            <a:extLst>
              <a:ext uri="{FF2B5EF4-FFF2-40B4-BE49-F238E27FC236}">
                <a16:creationId xmlns:a16="http://schemas.microsoft.com/office/drawing/2014/main" id="{07604F53-C0E6-0546-87E0-01746E942437}"/>
              </a:ext>
            </a:extLst>
          </p:cNvPr>
          <p:cNvSpPr txBox="1"/>
          <p:nvPr/>
        </p:nvSpPr>
        <p:spPr>
          <a:xfrm>
            <a:off x="304800" y="4343400"/>
            <a:ext cx="7835286" cy="1477328"/>
          </a:xfrm>
          <a:prstGeom prst="rect">
            <a:avLst/>
          </a:prstGeom>
          <a:noFill/>
        </p:spPr>
        <p:txBody>
          <a:bodyPr wrap="none" rtlCol="0">
            <a:spAutoFit/>
          </a:bodyPr>
          <a:lstStyle/>
          <a:p>
            <a:r>
              <a:rPr lang="en-US" dirty="0"/>
              <a:t>Observations: 40</a:t>
            </a:r>
          </a:p>
          <a:p>
            <a:r>
              <a:rPr lang="en-US" dirty="0"/>
              <a:t>Variables: 3</a:t>
            </a:r>
          </a:p>
          <a:p>
            <a:r>
              <a:rPr lang="en-US" dirty="0"/>
              <a:t>$ parasite    </a:t>
            </a:r>
            <a:r>
              <a:rPr lang="en-US" b="1" dirty="0"/>
              <a:t>&lt;</a:t>
            </a:r>
            <a:r>
              <a:rPr lang="en-US" b="1" dirty="0" err="1"/>
              <a:t>fct</a:t>
            </a:r>
            <a:r>
              <a:rPr lang="en-US" b="1" dirty="0"/>
              <a:t>&gt;</a:t>
            </a:r>
            <a:r>
              <a:rPr lang="en-US" dirty="0"/>
              <a:t> control, control, control, control, control, control, control, Met...</a:t>
            </a:r>
          </a:p>
          <a:p>
            <a:r>
              <a:rPr lang="en-US" dirty="0"/>
              <a:t>$ rep         </a:t>
            </a:r>
            <a:r>
              <a:rPr lang="en-US" b="1" dirty="0"/>
              <a:t>&lt;</a:t>
            </a:r>
            <a:r>
              <a:rPr lang="en-US" b="1" dirty="0" err="1"/>
              <a:t>int</a:t>
            </a:r>
            <a:r>
              <a:rPr lang="en-US" b="1" dirty="0"/>
              <a:t>&gt; </a:t>
            </a:r>
            <a:r>
              <a:rPr lang="en-US" dirty="0"/>
              <a:t>1, 2, 3, 4, 5, 6, 7, 8, 9, 10, 1, 2, 3, 4, 5, 6, 7, 8, 9, 10, 1, 2, 3, 4, 5,...</a:t>
            </a:r>
          </a:p>
          <a:p>
            <a:r>
              <a:rPr lang="en-US" dirty="0"/>
              <a:t>$ </a:t>
            </a:r>
            <a:r>
              <a:rPr lang="en-US" dirty="0" err="1"/>
              <a:t>growth.rate</a:t>
            </a:r>
            <a:r>
              <a:rPr lang="en-US" dirty="0"/>
              <a:t> </a:t>
            </a:r>
            <a:r>
              <a:rPr lang="en-US" b="1" dirty="0"/>
              <a:t>&lt;</a:t>
            </a:r>
            <a:r>
              <a:rPr lang="en-US" b="1" dirty="0" err="1"/>
              <a:t>dbl</a:t>
            </a:r>
            <a:r>
              <a:rPr lang="en-US" b="1" dirty="0"/>
              <a:t>&gt; </a:t>
            </a:r>
            <a:r>
              <a:rPr lang="en-US" dirty="0"/>
              <a:t>1.0747092, 1.2659016, 1.3151563, 1.0757519, 1.1967619, …</a:t>
            </a:r>
          </a:p>
        </p:txBody>
      </p:sp>
      <p:pic>
        <p:nvPicPr>
          <p:cNvPr id="5" name="Picture 4">
            <a:extLst>
              <a:ext uri="{FF2B5EF4-FFF2-40B4-BE49-F238E27FC236}">
                <a16:creationId xmlns:a16="http://schemas.microsoft.com/office/drawing/2014/main" id="{80CA73D9-2BF8-1A49-B848-4948BAE56ADB}"/>
              </a:ext>
            </a:extLst>
          </p:cNvPr>
          <p:cNvPicPr>
            <a:picLocks noChangeAspect="1"/>
          </p:cNvPicPr>
          <p:nvPr/>
        </p:nvPicPr>
        <p:blipFill>
          <a:blip r:embed="rId3"/>
          <a:stretch>
            <a:fillRect/>
          </a:stretch>
        </p:blipFill>
        <p:spPr>
          <a:xfrm>
            <a:off x="7469523" y="88595"/>
            <a:ext cx="1217277" cy="1388803"/>
          </a:xfrm>
          <a:prstGeom prst="rect">
            <a:avLst/>
          </a:prstGeom>
        </p:spPr>
      </p:pic>
      <p:sp>
        <p:nvSpPr>
          <p:cNvPr id="19" name="TextBox 18">
            <a:extLst>
              <a:ext uri="{FF2B5EF4-FFF2-40B4-BE49-F238E27FC236}">
                <a16:creationId xmlns:a16="http://schemas.microsoft.com/office/drawing/2014/main" id="{F4FB2681-39CE-624C-A858-A53F686EFDCA}"/>
              </a:ext>
            </a:extLst>
          </p:cNvPr>
          <p:cNvSpPr txBox="1"/>
          <p:nvPr/>
        </p:nvSpPr>
        <p:spPr>
          <a:xfrm>
            <a:off x="1472317" y="5998449"/>
            <a:ext cx="6223883" cy="369332"/>
          </a:xfrm>
          <a:prstGeom prst="rect">
            <a:avLst/>
          </a:prstGeom>
          <a:noFill/>
          <a:ln>
            <a:solidFill>
              <a:srgbClr val="0432FF"/>
            </a:solidFill>
          </a:ln>
        </p:spPr>
        <p:txBody>
          <a:bodyPr wrap="none" rtlCol="0">
            <a:spAutoFit/>
          </a:bodyPr>
          <a:lstStyle/>
          <a:p>
            <a:r>
              <a:rPr lang="en-US" dirty="0"/>
              <a:t>Remember that </a:t>
            </a:r>
            <a:r>
              <a:rPr lang="en-US" b="1" dirty="0"/>
              <a:t>$</a:t>
            </a:r>
            <a:r>
              <a:rPr lang="en-US" dirty="0"/>
              <a:t> refers to a column within a specific </a:t>
            </a:r>
            <a:r>
              <a:rPr lang="en-US" dirty="0" err="1"/>
              <a:t>dataframe</a:t>
            </a:r>
            <a:r>
              <a:rPr lang="en-US" dirty="0"/>
              <a:t>.</a:t>
            </a:r>
          </a:p>
        </p:txBody>
      </p:sp>
      <p:cxnSp>
        <p:nvCxnSpPr>
          <p:cNvPr id="21" name="Elbow Connector 20">
            <a:extLst>
              <a:ext uri="{FF2B5EF4-FFF2-40B4-BE49-F238E27FC236}">
                <a16:creationId xmlns:a16="http://schemas.microsoft.com/office/drawing/2014/main" id="{951592E1-C4CF-454F-8AC0-4AEB23828055}"/>
              </a:ext>
            </a:extLst>
          </p:cNvPr>
          <p:cNvCxnSpPr>
            <a:cxnSpLocks/>
            <a:stCxn id="19" idx="1"/>
          </p:cNvCxnSpPr>
          <p:nvPr/>
        </p:nvCxnSpPr>
        <p:spPr>
          <a:xfrm rot="10800000">
            <a:off x="393259" y="5943601"/>
            <a:ext cx="1079058" cy="239515"/>
          </a:xfrm>
          <a:prstGeom prst="bentConnector3">
            <a:avLst>
              <a:gd name="adj1" fmla="val 99724"/>
            </a:avLst>
          </a:prstGeom>
          <a:ln>
            <a:solidFill>
              <a:srgbClr val="0432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737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2ED3-40A0-124F-A2D0-82B1E56CAA0A}"/>
              </a:ext>
            </a:extLst>
          </p:cNvPr>
          <p:cNvSpPr>
            <a:spLocks noGrp="1"/>
          </p:cNvSpPr>
          <p:nvPr>
            <p:ph type="title"/>
          </p:nvPr>
        </p:nvSpPr>
        <p:spPr>
          <a:xfrm>
            <a:off x="457200" y="2519"/>
            <a:ext cx="8229600" cy="944562"/>
          </a:xfrm>
        </p:spPr>
        <p:txBody>
          <a:bodyPr/>
          <a:lstStyle/>
          <a:p>
            <a:r>
              <a:rPr lang="en-US" dirty="0"/>
              <a:t>Dig a little deeper…</a:t>
            </a:r>
          </a:p>
        </p:txBody>
      </p:sp>
      <p:sp>
        <p:nvSpPr>
          <p:cNvPr id="3" name="Content Placeholder 2">
            <a:extLst>
              <a:ext uri="{FF2B5EF4-FFF2-40B4-BE49-F238E27FC236}">
                <a16:creationId xmlns:a16="http://schemas.microsoft.com/office/drawing/2014/main" id="{7F841710-61B1-4A4B-A9BF-87FF252210C5}"/>
              </a:ext>
            </a:extLst>
          </p:cNvPr>
          <p:cNvSpPr>
            <a:spLocks noGrp="1"/>
          </p:cNvSpPr>
          <p:nvPr>
            <p:ph idx="1"/>
          </p:nvPr>
        </p:nvSpPr>
        <p:spPr>
          <a:xfrm>
            <a:off x="457200" y="947081"/>
            <a:ext cx="8229600" cy="5606119"/>
          </a:xfrm>
        </p:spPr>
        <p:txBody>
          <a:bodyPr>
            <a:normAutofit fontScale="92500" lnSpcReduction="10000"/>
          </a:bodyPr>
          <a:lstStyle/>
          <a:p>
            <a:pPr marL="0" indent="0">
              <a:buNone/>
            </a:pPr>
            <a:r>
              <a:rPr lang="en-US" sz="2000" dirty="0"/>
              <a:t>Use </a:t>
            </a:r>
            <a:r>
              <a:rPr lang="en-US" sz="2000" i="1" dirty="0" err="1"/>
              <a:t>BaseR</a:t>
            </a:r>
            <a:r>
              <a:rPr lang="en-US" sz="2000" dirty="0"/>
              <a:t> notation to find out more about the </a:t>
            </a:r>
            <a:r>
              <a:rPr lang="en-US" sz="2000" dirty="0" err="1"/>
              <a:t>dataframe</a:t>
            </a:r>
            <a:r>
              <a:rPr lang="en-US" sz="2000" dirty="0"/>
              <a:t>. Commands below assume that the import sees ‘parasite’ variable as a factor. Three ways to do this:</a:t>
            </a:r>
          </a:p>
          <a:p>
            <a:pPr marL="0" indent="0">
              <a:buNone/>
            </a:pPr>
            <a:r>
              <a:rPr lang="en-US" sz="2000" dirty="0"/>
              <a:t>	-Manually change ‘parasite’ variable to be a factor (already did this), </a:t>
            </a:r>
            <a:r>
              <a:rPr lang="en-US" sz="2000" b="1" dirty="0">
                <a:solidFill>
                  <a:srgbClr val="0432FF"/>
                </a:solidFill>
              </a:rPr>
              <a:t>or</a:t>
            </a:r>
          </a:p>
          <a:p>
            <a:pPr marL="0" indent="0">
              <a:buNone/>
            </a:pPr>
            <a:r>
              <a:rPr lang="en-US" sz="2000" dirty="0"/>
              <a:t>	-Click </a:t>
            </a:r>
            <a:r>
              <a:rPr lang="en-US" sz="2000" dirty="0">
                <a:solidFill>
                  <a:srgbClr val="0432FF"/>
                </a:solidFill>
              </a:rPr>
              <a:t>‘strings as factors’</a:t>
            </a:r>
            <a:r>
              <a:rPr lang="en-US" sz="2000" dirty="0"/>
              <a:t> box when importing dataset via dialog box, </a:t>
            </a:r>
            <a:r>
              <a:rPr lang="en-US" sz="2000" b="1" dirty="0">
                <a:solidFill>
                  <a:srgbClr val="0432FF"/>
                </a:solidFill>
              </a:rPr>
              <a:t>or</a:t>
            </a:r>
          </a:p>
          <a:p>
            <a:pPr marL="0" indent="0">
              <a:buNone/>
            </a:pPr>
            <a:r>
              <a:rPr lang="en-US" sz="2000" dirty="0"/>
              <a:t>	-</a:t>
            </a:r>
            <a:r>
              <a:rPr lang="en-US" sz="2000" dirty="0" err="1">
                <a:solidFill>
                  <a:srgbClr val="0432FF"/>
                </a:solidFill>
              </a:rPr>
              <a:t>stringsAsFactors</a:t>
            </a:r>
            <a:r>
              <a:rPr lang="en-US" sz="2000" dirty="0">
                <a:solidFill>
                  <a:srgbClr val="0432FF"/>
                </a:solidFill>
              </a:rPr>
              <a:t> = TRUE </a:t>
            </a:r>
            <a:r>
              <a:rPr lang="en-US" sz="2000" dirty="0"/>
              <a:t>as argument when importing programmatically</a:t>
            </a:r>
          </a:p>
          <a:p>
            <a:pPr marL="0" indent="0">
              <a:buNone/>
            </a:pPr>
            <a:endParaRPr lang="en-US" sz="2000" dirty="0">
              <a:solidFill>
                <a:srgbClr val="C00000"/>
              </a:solidFill>
            </a:endParaRPr>
          </a:p>
          <a:p>
            <a:pPr marL="0" indent="0">
              <a:buNone/>
            </a:pPr>
            <a:r>
              <a:rPr lang="en-US" sz="2000" dirty="0" err="1">
                <a:solidFill>
                  <a:srgbClr val="C00000"/>
                </a:solidFill>
              </a:rPr>
              <a:t>nlevels</a:t>
            </a:r>
            <a:r>
              <a:rPr lang="en-US" sz="2000" dirty="0"/>
              <a:t>(</a:t>
            </a:r>
            <a:r>
              <a:rPr lang="en-US" sz="2000" dirty="0" err="1"/>
              <a:t>daphnia$parasite</a:t>
            </a:r>
            <a:r>
              <a:rPr lang="en-US" sz="2000" dirty="0"/>
              <a:t>)</a:t>
            </a:r>
          </a:p>
          <a:p>
            <a:pPr marL="0" indent="0">
              <a:buNone/>
            </a:pPr>
            <a:r>
              <a:rPr lang="en-US" sz="2000" dirty="0"/>
              <a:t>[1] 4</a:t>
            </a:r>
          </a:p>
          <a:p>
            <a:pPr marL="0" indent="0">
              <a:buNone/>
            </a:pPr>
            <a:endParaRPr lang="en-US" sz="2000" dirty="0"/>
          </a:p>
          <a:p>
            <a:pPr marL="0" indent="0">
              <a:buNone/>
            </a:pPr>
            <a:r>
              <a:rPr lang="en-US" sz="2000" dirty="0">
                <a:solidFill>
                  <a:srgbClr val="C00000"/>
                </a:solidFill>
              </a:rPr>
              <a:t>levels</a:t>
            </a:r>
            <a:r>
              <a:rPr lang="en-US" sz="2000" dirty="0"/>
              <a:t>(</a:t>
            </a:r>
            <a:r>
              <a:rPr lang="en-US" sz="2000" dirty="0" err="1"/>
              <a:t>daphnia$parasite</a:t>
            </a:r>
            <a:r>
              <a:rPr lang="en-US" sz="2000" dirty="0"/>
              <a:t>)</a:t>
            </a:r>
          </a:p>
          <a:p>
            <a:pPr marL="0" indent="0">
              <a:buNone/>
            </a:pPr>
            <a:r>
              <a:rPr lang="en-US" sz="2000" dirty="0"/>
              <a:t>[1] "control"                   		"</a:t>
            </a:r>
            <a:r>
              <a:rPr lang="en-US" sz="2000" dirty="0" err="1"/>
              <a:t>Metschnikowia</a:t>
            </a:r>
            <a:r>
              <a:rPr lang="en-US" sz="2000" dirty="0"/>
              <a:t> </a:t>
            </a:r>
            <a:r>
              <a:rPr lang="en-US" sz="2000" dirty="0" err="1"/>
              <a:t>bicuspidata</a:t>
            </a:r>
            <a:r>
              <a:rPr lang="en-US" sz="2000" dirty="0"/>
              <a:t>"</a:t>
            </a:r>
          </a:p>
          <a:p>
            <a:pPr marL="0" indent="0">
              <a:buNone/>
            </a:pPr>
            <a:r>
              <a:rPr lang="en-US" sz="2000" dirty="0"/>
              <a:t>[3] "</a:t>
            </a:r>
            <a:r>
              <a:rPr lang="en-US" sz="2000" dirty="0" err="1"/>
              <a:t>Pansporella</a:t>
            </a:r>
            <a:r>
              <a:rPr lang="en-US" sz="2000" dirty="0"/>
              <a:t> </a:t>
            </a:r>
            <a:r>
              <a:rPr lang="en-US" sz="2000" dirty="0" err="1"/>
              <a:t>perplexa</a:t>
            </a:r>
            <a:r>
              <a:rPr lang="en-US" sz="2000" dirty="0"/>
              <a:t>"      	"</a:t>
            </a:r>
            <a:r>
              <a:rPr lang="en-US" sz="2000" dirty="0" err="1"/>
              <a:t>Pasteuria</a:t>
            </a:r>
            <a:r>
              <a:rPr lang="en-US" sz="2000" dirty="0"/>
              <a:t> </a:t>
            </a:r>
            <a:r>
              <a:rPr lang="en-US" sz="2000" dirty="0" err="1"/>
              <a:t>ramosa</a:t>
            </a:r>
            <a:r>
              <a:rPr lang="en-US" sz="2000" dirty="0"/>
              <a:t>"   </a:t>
            </a:r>
          </a:p>
          <a:p>
            <a:pPr marL="0" indent="0">
              <a:buNone/>
            </a:pPr>
            <a:endParaRPr lang="en-US" sz="2000" dirty="0"/>
          </a:p>
          <a:p>
            <a:pPr marL="0" indent="0">
              <a:buNone/>
            </a:pPr>
            <a:r>
              <a:rPr lang="en-US" sz="2000" dirty="0">
                <a:solidFill>
                  <a:srgbClr val="C00000"/>
                </a:solidFill>
              </a:rPr>
              <a:t>unique</a:t>
            </a:r>
            <a:r>
              <a:rPr lang="en-US" sz="2000" dirty="0"/>
              <a:t>(</a:t>
            </a:r>
            <a:r>
              <a:rPr lang="en-US" sz="2000" dirty="0" err="1"/>
              <a:t>daphnia$parasite</a:t>
            </a:r>
            <a:r>
              <a:rPr lang="en-US" sz="2000" dirty="0"/>
              <a:t>)</a:t>
            </a:r>
          </a:p>
          <a:p>
            <a:pPr marL="0" indent="0">
              <a:buNone/>
            </a:pPr>
            <a:r>
              <a:rPr lang="en-US" sz="2000" dirty="0"/>
              <a:t>[1] control                   		</a:t>
            </a:r>
            <a:r>
              <a:rPr lang="en-US" sz="2000" dirty="0" err="1"/>
              <a:t>Metschnikowia</a:t>
            </a:r>
            <a:r>
              <a:rPr lang="en-US" sz="2000" dirty="0"/>
              <a:t> </a:t>
            </a:r>
            <a:r>
              <a:rPr lang="en-US" sz="2000" dirty="0" err="1"/>
              <a:t>bicuspidata</a:t>
            </a:r>
            <a:endParaRPr lang="en-US" sz="2000" dirty="0"/>
          </a:p>
          <a:p>
            <a:pPr marL="0" indent="0">
              <a:buNone/>
            </a:pPr>
            <a:r>
              <a:rPr lang="en-US" sz="2000" dirty="0"/>
              <a:t>[3] </a:t>
            </a:r>
            <a:r>
              <a:rPr lang="en-US" sz="2000" dirty="0" err="1"/>
              <a:t>Pansporella</a:t>
            </a:r>
            <a:r>
              <a:rPr lang="en-US" sz="2000" dirty="0"/>
              <a:t> </a:t>
            </a:r>
            <a:r>
              <a:rPr lang="en-US" sz="2000" dirty="0" err="1"/>
              <a:t>perplexa</a:t>
            </a:r>
            <a:r>
              <a:rPr lang="en-US" sz="2000" dirty="0"/>
              <a:t>      		</a:t>
            </a:r>
            <a:r>
              <a:rPr lang="en-US" sz="2000" dirty="0" err="1"/>
              <a:t>Pasteuria</a:t>
            </a:r>
            <a:r>
              <a:rPr lang="en-US" sz="2000" dirty="0"/>
              <a:t> </a:t>
            </a:r>
            <a:r>
              <a:rPr lang="en-US" sz="2000" dirty="0" err="1"/>
              <a:t>ramosa</a:t>
            </a:r>
            <a:r>
              <a:rPr lang="en-US" sz="2000" dirty="0"/>
              <a:t>         </a:t>
            </a:r>
          </a:p>
          <a:p>
            <a:pPr marL="0" indent="0">
              <a:buNone/>
            </a:pPr>
            <a:r>
              <a:rPr lang="en-US" sz="2000" dirty="0"/>
              <a:t>4 Levels: control </a:t>
            </a:r>
            <a:r>
              <a:rPr lang="en-US" sz="2000" dirty="0" err="1"/>
              <a:t>Metschnikowia</a:t>
            </a:r>
            <a:r>
              <a:rPr lang="en-US" sz="2000" dirty="0"/>
              <a:t> </a:t>
            </a:r>
            <a:r>
              <a:rPr lang="en-US" sz="2000" dirty="0" err="1"/>
              <a:t>bicuspidata</a:t>
            </a:r>
            <a:r>
              <a:rPr lang="en-US" sz="2000" dirty="0"/>
              <a:t> ... </a:t>
            </a:r>
            <a:r>
              <a:rPr lang="en-US" sz="2000" dirty="0" err="1"/>
              <a:t>Pasteuria</a:t>
            </a:r>
            <a:r>
              <a:rPr lang="en-US" sz="2000" dirty="0"/>
              <a:t> </a:t>
            </a:r>
            <a:r>
              <a:rPr lang="en-US" sz="2000" dirty="0" err="1"/>
              <a:t>ramosa</a:t>
            </a:r>
            <a:r>
              <a:rPr lang="en-US" sz="2000"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25023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80B8-9ECA-8540-9AAB-1121F00ABA6D}"/>
              </a:ext>
            </a:extLst>
          </p:cNvPr>
          <p:cNvSpPr>
            <a:spLocks noGrp="1"/>
          </p:cNvSpPr>
          <p:nvPr>
            <p:ph type="title"/>
          </p:nvPr>
        </p:nvSpPr>
        <p:spPr/>
        <p:txBody>
          <a:bodyPr/>
          <a:lstStyle/>
          <a:p>
            <a:r>
              <a:rPr lang="en-US" i="1" dirty="0"/>
              <a:t>Daphnia</a:t>
            </a:r>
            <a:r>
              <a:rPr lang="en-US" dirty="0"/>
              <a:t> Example</a:t>
            </a:r>
          </a:p>
        </p:txBody>
      </p:sp>
      <p:sp>
        <p:nvSpPr>
          <p:cNvPr id="3" name="Content Placeholder 2">
            <a:extLst>
              <a:ext uri="{FF2B5EF4-FFF2-40B4-BE49-F238E27FC236}">
                <a16:creationId xmlns:a16="http://schemas.microsoft.com/office/drawing/2014/main" id="{B740CF67-F04A-AC42-9604-AC0085EF69F3}"/>
              </a:ext>
            </a:extLst>
          </p:cNvPr>
          <p:cNvSpPr>
            <a:spLocks noGrp="1"/>
          </p:cNvSpPr>
          <p:nvPr>
            <p:ph idx="1"/>
          </p:nvPr>
        </p:nvSpPr>
        <p:spPr>
          <a:xfrm>
            <a:off x="457199" y="1447800"/>
            <a:ext cx="8517399" cy="5105400"/>
          </a:xfrm>
        </p:spPr>
        <p:txBody>
          <a:bodyPr>
            <a:normAutofit/>
          </a:bodyPr>
          <a:lstStyle/>
          <a:p>
            <a:pPr marL="0" indent="0">
              <a:buNone/>
            </a:pPr>
            <a:r>
              <a:rPr lang="en-US" dirty="0"/>
              <a:t>The question we are asking focuses on water flea growth rates and has two parts. </a:t>
            </a:r>
          </a:p>
          <a:p>
            <a:pPr marL="0" indent="0">
              <a:buNone/>
            </a:pPr>
            <a:endParaRPr lang="en-US" dirty="0"/>
          </a:p>
          <a:p>
            <a:pPr marL="0" indent="0">
              <a:buNone/>
            </a:pPr>
            <a:r>
              <a:rPr lang="en-US" dirty="0"/>
              <a:t>First, we are asking generally whether parasites alter growth rates. (</a:t>
            </a:r>
            <a:r>
              <a:rPr lang="en-US" dirty="0">
                <a:solidFill>
                  <a:srgbClr val="0432FF"/>
                </a:solidFill>
              </a:rPr>
              <a:t>differences overall</a:t>
            </a:r>
            <a:r>
              <a:rPr lang="en-US" dirty="0"/>
              <a:t>)</a:t>
            </a:r>
          </a:p>
          <a:p>
            <a:pPr marL="0" indent="0">
              <a:buNone/>
            </a:pPr>
            <a:endParaRPr lang="en-US" dirty="0"/>
          </a:p>
          <a:p>
            <a:pPr marL="0" indent="0">
              <a:buNone/>
            </a:pPr>
            <a:r>
              <a:rPr lang="en-US" dirty="0"/>
              <a:t>Second, because it is a well-replicated and designed experiment, we can also ask whether each of three different parasite species reduces growth, compared with</a:t>
            </a:r>
          </a:p>
          <a:p>
            <a:pPr marL="0" indent="0">
              <a:buNone/>
            </a:pPr>
            <a:r>
              <a:rPr lang="en-US" dirty="0"/>
              <a:t>a control, no parasite treatment. (</a:t>
            </a:r>
            <a:r>
              <a:rPr lang="en-US" dirty="0">
                <a:solidFill>
                  <a:srgbClr val="0432FF"/>
                </a:solidFill>
              </a:rPr>
              <a:t>pairwise differences</a:t>
            </a:r>
            <a:r>
              <a:rPr lang="en-US" dirty="0"/>
              <a:t>)</a:t>
            </a:r>
          </a:p>
        </p:txBody>
      </p:sp>
      <p:pic>
        <p:nvPicPr>
          <p:cNvPr id="4" name="Picture 3">
            <a:extLst>
              <a:ext uri="{FF2B5EF4-FFF2-40B4-BE49-F238E27FC236}">
                <a16:creationId xmlns:a16="http://schemas.microsoft.com/office/drawing/2014/main" id="{4A551CD8-61CB-5749-A47E-F73B8CA37114}"/>
              </a:ext>
            </a:extLst>
          </p:cNvPr>
          <p:cNvPicPr>
            <a:picLocks noChangeAspect="1"/>
          </p:cNvPicPr>
          <p:nvPr/>
        </p:nvPicPr>
        <p:blipFill>
          <a:blip r:embed="rId2"/>
          <a:stretch>
            <a:fillRect/>
          </a:stretch>
        </p:blipFill>
        <p:spPr>
          <a:xfrm>
            <a:off x="7772399" y="76200"/>
            <a:ext cx="1202199" cy="1371600"/>
          </a:xfrm>
          <a:prstGeom prst="rect">
            <a:avLst/>
          </a:prstGeom>
        </p:spPr>
      </p:pic>
    </p:spTree>
    <p:extLst>
      <p:ext uri="{BB962C8B-B14F-4D97-AF65-F5344CB8AC3E}">
        <p14:creationId xmlns:p14="http://schemas.microsoft.com/office/powerpoint/2010/main" val="2542359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D599B-D397-4243-AC0D-25A7E9744E66}"/>
              </a:ext>
            </a:extLst>
          </p:cNvPr>
          <p:cNvSpPr>
            <a:spLocks noGrp="1"/>
          </p:cNvSpPr>
          <p:nvPr>
            <p:ph type="title"/>
          </p:nvPr>
        </p:nvSpPr>
        <p:spPr/>
        <p:txBody>
          <a:bodyPr/>
          <a:lstStyle/>
          <a:p>
            <a:r>
              <a:rPr lang="en-US" dirty="0"/>
              <a:t>First plot the data</a:t>
            </a:r>
          </a:p>
        </p:txBody>
      </p:sp>
      <p:sp>
        <p:nvSpPr>
          <p:cNvPr id="3" name="Content Placeholder 2">
            <a:extLst>
              <a:ext uri="{FF2B5EF4-FFF2-40B4-BE49-F238E27FC236}">
                <a16:creationId xmlns:a16="http://schemas.microsoft.com/office/drawing/2014/main" id="{A17DF01B-EF56-F542-B28E-DDB368952896}"/>
              </a:ext>
            </a:extLst>
          </p:cNvPr>
          <p:cNvSpPr>
            <a:spLocks noGrp="1"/>
          </p:cNvSpPr>
          <p:nvPr>
            <p:ph idx="1"/>
          </p:nvPr>
        </p:nvSpPr>
        <p:spPr/>
        <p:txBody>
          <a:bodyPr/>
          <a:lstStyle/>
          <a:p>
            <a:pPr marL="0" indent="0">
              <a:buNone/>
            </a:pPr>
            <a:r>
              <a:rPr lang="en-US" dirty="0" err="1">
                <a:solidFill>
                  <a:srgbClr val="C00000"/>
                </a:solidFill>
              </a:rPr>
              <a:t>ggplot</a:t>
            </a:r>
            <a:r>
              <a:rPr lang="en-US" dirty="0"/>
              <a:t>(daphnia, </a:t>
            </a:r>
          </a:p>
          <a:p>
            <a:pPr marL="0" indent="0">
              <a:buNone/>
            </a:pPr>
            <a:r>
              <a:rPr lang="en-US" dirty="0">
                <a:solidFill>
                  <a:srgbClr val="C00000"/>
                </a:solidFill>
              </a:rPr>
              <a:t>	</a:t>
            </a:r>
            <a:r>
              <a:rPr lang="en-US" dirty="0" err="1">
                <a:solidFill>
                  <a:srgbClr val="C00000"/>
                </a:solidFill>
              </a:rPr>
              <a:t>aes</a:t>
            </a:r>
            <a:r>
              <a:rPr lang="en-US" dirty="0"/>
              <a:t>(</a:t>
            </a:r>
            <a:r>
              <a:rPr lang="en-US" dirty="0">
                <a:solidFill>
                  <a:srgbClr val="00B050"/>
                </a:solidFill>
              </a:rPr>
              <a:t>x</a:t>
            </a:r>
            <a:r>
              <a:rPr lang="en-US" dirty="0"/>
              <a:t> = parasite, </a:t>
            </a:r>
            <a:r>
              <a:rPr lang="en-US" dirty="0">
                <a:solidFill>
                  <a:srgbClr val="00B050"/>
                </a:solidFill>
              </a:rPr>
              <a:t>y</a:t>
            </a:r>
            <a:r>
              <a:rPr lang="en-US" dirty="0"/>
              <a:t> = </a:t>
            </a:r>
            <a:r>
              <a:rPr lang="en-US" dirty="0" err="1"/>
              <a:t>growth.rate</a:t>
            </a:r>
            <a:r>
              <a:rPr lang="en-US" dirty="0"/>
              <a:t>)) +</a:t>
            </a:r>
          </a:p>
          <a:p>
            <a:pPr marL="0" indent="0">
              <a:buNone/>
            </a:pPr>
            <a:r>
              <a:rPr lang="en-US" dirty="0">
                <a:solidFill>
                  <a:srgbClr val="C00000"/>
                </a:solidFill>
              </a:rPr>
              <a:t>	</a:t>
            </a:r>
            <a:r>
              <a:rPr lang="en-US" dirty="0" err="1">
                <a:solidFill>
                  <a:srgbClr val="C00000"/>
                </a:solidFill>
              </a:rPr>
              <a:t>geom_boxplot</a:t>
            </a:r>
            <a:r>
              <a:rPr lang="en-US" dirty="0"/>
              <a:t>() +</a:t>
            </a:r>
          </a:p>
          <a:p>
            <a:pPr marL="0" indent="0">
              <a:buNone/>
            </a:pPr>
            <a:r>
              <a:rPr lang="en-US" dirty="0">
                <a:solidFill>
                  <a:srgbClr val="C00000"/>
                </a:solidFill>
              </a:rPr>
              <a:t>	</a:t>
            </a:r>
            <a:r>
              <a:rPr lang="en-US" dirty="0" err="1">
                <a:solidFill>
                  <a:srgbClr val="C00000"/>
                </a:solidFill>
              </a:rPr>
              <a:t>theme_bw</a:t>
            </a:r>
            <a:r>
              <a:rPr lang="en-US" dirty="0"/>
              <a:t>()</a:t>
            </a:r>
          </a:p>
          <a:p>
            <a:pPr marL="0" indent="0">
              <a:buNone/>
            </a:pPr>
            <a:endParaRPr lang="en-US" dirty="0"/>
          </a:p>
          <a:p>
            <a:pPr marL="0" indent="0">
              <a:buNone/>
            </a:pPr>
            <a:r>
              <a:rPr lang="en-US" dirty="0"/>
              <a:t>X-axis is a mess, so flip</a:t>
            </a:r>
          </a:p>
          <a:p>
            <a:pPr marL="0" indent="0">
              <a:buNone/>
            </a:pPr>
            <a:r>
              <a:rPr lang="en-US" dirty="0"/>
              <a:t>the axes. Append gglot2</a:t>
            </a:r>
          </a:p>
          <a:p>
            <a:pPr marL="0" indent="0">
              <a:buNone/>
            </a:pPr>
            <a:r>
              <a:rPr lang="en-US" dirty="0"/>
              <a:t>statement </a:t>
            </a:r>
          </a:p>
          <a:p>
            <a:pPr marL="0" indent="0">
              <a:buNone/>
            </a:pPr>
            <a:r>
              <a:rPr lang="en-US" dirty="0"/>
              <a:t>	</a:t>
            </a:r>
            <a:r>
              <a:rPr lang="en-US" dirty="0" err="1">
                <a:solidFill>
                  <a:srgbClr val="C00000"/>
                </a:solidFill>
              </a:rPr>
              <a:t>coord_flip</a:t>
            </a:r>
            <a:r>
              <a:rPr lang="en-US" dirty="0"/>
              <a:t>()</a:t>
            </a:r>
          </a:p>
          <a:p>
            <a:pPr marL="0" indent="0">
              <a:buNone/>
            </a:pPr>
            <a:endParaRPr lang="en-US" dirty="0"/>
          </a:p>
          <a:p>
            <a:endParaRPr lang="en-US" dirty="0"/>
          </a:p>
        </p:txBody>
      </p:sp>
      <p:pic>
        <p:nvPicPr>
          <p:cNvPr id="4" name="Picture 3">
            <a:extLst>
              <a:ext uri="{FF2B5EF4-FFF2-40B4-BE49-F238E27FC236}">
                <a16:creationId xmlns:a16="http://schemas.microsoft.com/office/drawing/2014/main" id="{C15052D8-0019-EB43-BA8C-304186ECCCA2}"/>
              </a:ext>
            </a:extLst>
          </p:cNvPr>
          <p:cNvPicPr>
            <a:picLocks noChangeAspect="1"/>
          </p:cNvPicPr>
          <p:nvPr/>
        </p:nvPicPr>
        <p:blipFill>
          <a:blip r:embed="rId3"/>
          <a:stretch>
            <a:fillRect/>
          </a:stretch>
        </p:blipFill>
        <p:spPr>
          <a:xfrm>
            <a:off x="4114800" y="2608766"/>
            <a:ext cx="3937000" cy="3937000"/>
          </a:xfrm>
          <a:prstGeom prst="rect">
            <a:avLst/>
          </a:prstGeom>
        </p:spPr>
      </p:pic>
    </p:spTree>
    <p:extLst>
      <p:ext uri="{BB962C8B-B14F-4D97-AF65-F5344CB8AC3E}">
        <p14:creationId xmlns:p14="http://schemas.microsoft.com/office/powerpoint/2010/main" val="4147457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319D9-6BE1-904C-9E51-ADCEF8F6A240}"/>
              </a:ext>
            </a:extLst>
          </p:cNvPr>
          <p:cNvSpPr>
            <a:spLocks noGrp="1"/>
          </p:cNvSpPr>
          <p:nvPr>
            <p:ph idx="1"/>
          </p:nvPr>
        </p:nvSpPr>
        <p:spPr>
          <a:xfrm>
            <a:off x="533400" y="3200400"/>
            <a:ext cx="8229600" cy="3505200"/>
          </a:xfrm>
        </p:spPr>
        <p:txBody>
          <a:bodyPr>
            <a:noAutofit/>
          </a:bodyPr>
          <a:lstStyle/>
          <a:p>
            <a:r>
              <a:rPr lang="en-US" sz="2400" dirty="0"/>
              <a:t>Considerable variation among groups</a:t>
            </a:r>
          </a:p>
          <a:p>
            <a:r>
              <a:rPr lang="en-US" sz="2400" dirty="0"/>
              <a:t>Control group has highest growth rate (1.2 mm/day); all others cause inhibition of growth</a:t>
            </a:r>
          </a:p>
          <a:p>
            <a:r>
              <a:rPr lang="en-US" sz="2400" dirty="0"/>
              <a:t>We can see that there is likely to be a parasite treatment </a:t>
            </a:r>
            <a:r>
              <a:rPr lang="en-US" sz="2400" dirty="0">
                <a:solidFill>
                  <a:srgbClr val="0432FF"/>
                </a:solidFill>
              </a:rPr>
              <a:t>effect overall </a:t>
            </a:r>
            <a:r>
              <a:rPr lang="en-US" sz="2400" dirty="0"/>
              <a:t>(question 1), and an </a:t>
            </a:r>
            <a:r>
              <a:rPr lang="en-US" sz="2400" dirty="0">
                <a:solidFill>
                  <a:srgbClr val="0432FF"/>
                </a:solidFill>
              </a:rPr>
              <a:t>ordering</a:t>
            </a:r>
            <a:r>
              <a:rPr lang="en-US" sz="2400" dirty="0"/>
              <a:t> in the growth rates, with parasites generally driving down the growth rate, and </a:t>
            </a:r>
            <a:r>
              <a:rPr lang="en-US" sz="2400" i="1" dirty="0"/>
              <a:t>P. </a:t>
            </a:r>
            <a:r>
              <a:rPr lang="en-US" sz="2400" i="1" dirty="0" err="1"/>
              <a:t>ramosa</a:t>
            </a:r>
            <a:r>
              <a:rPr lang="en-US" sz="2400" i="1" dirty="0"/>
              <a:t> </a:t>
            </a:r>
            <a:r>
              <a:rPr lang="en-US" sz="2400" dirty="0"/>
              <a:t>&lt; </a:t>
            </a:r>
            <a:r>
              <a:rPr lang="en-US" sz="2400" i="1" dirty="0"/>
              <a:t>M. </a:t>
            </a:r>
            <a:r>
              <a:rPr lang="en-US" sz="2400" i="1" dirty="0" err="1"/>
              <a:t>bicuspidata</a:t>
            </a:r>
            <a:r>
              <a:rPr lang="en-US" sz="2400" i="1" dirty="0"/>
              <a:t> </a:t>
            </a:r>
            <a:r>
              <a:rPr lang="en-US" sz="2400" dirty="0"/>
              <a:t>&lt; </a:t>
            </a:r>
            <a:r>
              <a:rPr lang="en-US" sz="2400" i="1" dirty="0"/>
              <a:t>P. </a:t>
            </a:r>
            <a:r>
              <a:rPr lang="en-US" sz="2400" i="1" dirty="0" err="1"/>
              <a:t>perplexa</a:t>
            </a:r>
            <a:r>
              <a:rPr lang="en-US" sz="2400" i="1" dirty="0"/>
              <a:t> </a:t>
            </a:r>
            <a:r>
              <a:rPr lang="en-US" sz="2400" dirty="0"/>
              <a:t>(question 2)</a:t>
            </a:r>
          </a:p>
          <a:p>
            <a:endParaRPr lang="en-US" sz="2400" dirty="0"/>
          </a:p>
        </p:txBody>
      </p:sp>
      <p:pic>
        <p:nvPicPr>
          <p:cNvPr id="2" name="Picture 1">
            <a:extLst>
              <a:ext uri="{FF2B5EF4-FFF2-40B4-BE49-F238E27FC236}">
                <a16:creationId xmlns:a16="http://schemas.microsoft.com/office/drawing/2014/main" id="{B63AFDC7-A074-8745-9E41-6913779E049B}"/>
              </a:ext>
            </a:extLst>
          </p:cNvPr>
          <p:cNvPicPr>
            <a:picLocks noChangeAspect="1"/>
          </p:cNvPicPr>
          <p:nvPr/>
        </p:nvPicPr>
        <p:blipFill>
          <a:blip r:embed="rId2"/>
          <a:stretch>
            <a:fillRect/>
          </a:stretch>
        </p:blipFill>
        <p:spPr>
          <a:xfrm>
            <a:off x="1066800" y="457200"/>
            <a:ext cx="6248400" cy="2603500"/>
          </a:xfrm>
          <a:prstGeom prst="rect">
            <a:avLst/>
          </a:prstGeom>
        </p:spPr>
      </p:pic>
    </p:spTree>
    <p:extLst>
      <p:ext uri="{BB962C8B-B14F-4D97-AF65-F5344CB8AC3E}">
        <p14:creationId xmlns:p14="http://schemas.microsoft.com/office/powerpoint/2010/main" val="1716809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044D-1BDF-F748-98A5-3FAB010475B8}"/>
              </a:ext>
            </a:extLst>
          </p:cNvPr>
          <p:cNvSpPr>
            <a:spLocks noGrp="1"/>
          </p:cNvSpPr>
          <p:nvPr>
            <p:ph type="title"/>
          </p:nvPr>
        </p:nvSpPr>
        <p:spPr>
          <a:xfrm>
            <a:off x="457200" y="76200"/>
            <a:ext cx="8229600" cy="944562"/>
          </a:xfrm>
        </p:spPr>
        <p:txBody>
          <a:bodyPr/>
          <a:lstStyle/>
          <a:p>
            <a:r>
              <a:rPr lang="en-US" dirty="0"/>
              <a:t>Calculating means with </a:t>
            </a:r>
            <a:r>
              <a:rPr lang="en-US" i="1" dirty="0" err="1"/>
              <a:t>dplyr</a:t>
            </a:r>
            <a:endParaRPr lang="en-US" i="1" dirty="0"/>
          </a:p>
        </p:txBody>
      </p:sp>
      <p:sp>
        <p:nvSpPr>
          <p:cNvPr id="3" name="Content Placeholder 2">
            <a:extLst>
              <a:ext uri="{FF2B5EF4-FFF2-40B4-BE49-F238E27FC236}">
                <a16:creationId xmlns:a16="http://schemas.microsoft.com/office/drawing/2014/main" id="{51B72A8F-8F77-414D-9381-34510DBA49F0}"/>
              </a:ext>
            </a:extLst>
          </p:cNvPr>
          <p:cNvSpPr>
            <a:spLocks noGrp="1"/>
          </p:cNvSpPr>
          <p:nvPr>
            <p:ph idx="1"/>
          </p:nvPr>
        </p:nvSpPr>
        <p:spPr>
          <a:xfrm>
            <a:off x="457200" y="1020762"/>
            <a:ext cx="8229600" cy="5105400"/>
          </a:xfrm>
        </p:spPr>
        <p:txBody>
          <a:bodyPr/>
          <a:lstStyle/>
          <a:p>
            <a:pPr marL="0" indent="0">
              <a:buNone/>
            </a:pPr>
            <a:r>
              <a:rPr lang="en-US" dirty="0"/>
              <a:t># get the mean growth rates</a:t>
            </a:r>
          </a:p>
          <a:p>
            <a:pPr marL="0" indent="0">
              <a:buNone/>
            </a:pPr>
            <a:r>
              <a:rPr lang="en-US" dirty="0" err="1"/>
              <a:t>sumDat</a:t>
            </a:r>
            <a:r>
              <a:rPr lang="en-US" dirty="0"/>
              <a:t> &lt;- daphnia %&gt;%</a:t>
            </a:r>
          </a:p>
          <a:p>
            <a:pPr marL="0" indent="0">
              <a:buNone/>
            </a:pPr>
            <a:r>
              <a:rPr lang="en-US" dirty="0"/>
              <a:t>	</a:t>
            </a:r>
            <a:r>
              <a:rPr lang="en-US" dirty="0" err="1">
                <a:solidFill>
                  <a:srgbClr val="C00000"/>
                </a:solidFill>
              </a:rPr>
              <a:t>group_by</a:t>
            </a:r>
            <a:r>
              <a:rPr lang="en-US" dirty="0"/>
              <a:t>(parasite) %&gt;%</a:t>
            </a:r>
          </a:p>
          <a:p>
            <a:pPr marL="0" indent="0">
              <a:buNone/>
            </a:pPr>
            <a:r>
              <a:rPr lang="en-US" dirty="0"/>
              <a:t>		</a:t>
            </a:r>
            <a:r>
              <a:rPr lang="en-US" dirty="0" err="1">
                <a:solidFill>
                  <a:srgbClr val="C00000"/>
                </a:solidFill>
              </a:rPr>
              <a:t>summarise</a:t>
            </a:r>
            <a:r>
              <a:rPr lang="en-US" dirty="0"/>
              <a:t>(</a:t>
            </a:r>
            <a:r>
              <a:rPr lang="en-US" dirty="0" err="1">
                <a:solidFill>
                  <a:srgbClr val="00B050"/>
                </a:solidFill>
              </a:rPr>
              <a:t>meanGR</a:t>
            </a:r>
            <a:r>
              <a:rPr lang="en-US" dirty="0"/>
              <a:t> = </a:t>
            </a:r>
            <a:r>
              <a:rPr lang="en-US" dirty="0">
                <a:solidFill>
                  <a:srgbClr val="C00000"/>
                </a:solidFill>
              </a:rPr>
              <a:t>mean</a:t>
            </a:r>
            <a:r>
              <a:rPr lang="en-US" dirty="0"/>
              <a:t>(</a:t>
            </a:r>
            <a:r>
              <a:rPr lang="en-US" dirty="0" err="1"/>
              <a:t>growth.rate</a:t>
            </a:r>
            <a:r>
              <a:rPr lang="en-US" dirty="0"/>
              <a:t>))</a:t>
            </a:r>
          </a:p>
          <a:p>
            <a:pPr marL="0" indent="0">
              <a:buNone/>
            </a:pPr>
            <a:endParaRPr lang="en-US" dirty="0"/>
          </a:p>
          <a:p>
            <a:pPr marL="0" indent="0">
              <a:buNone/>
            </a:pPr>
            <a:r>
              <a:rPr lang="en-US" dirty="0" err="1"/>
              <a:t>sumDat</a:t>
            </a:r>
            <a:endParaRPr lang="en-US" dirty="0"/>
          </a:p>
          <a:p>
            <a:endParaRPr lang="en-US" dirty="0"/>
          </a:p>
        </p:txBody>
      </p:sp>
      <p:sp>
        <p:nvSpPr>
          <p:cNvPr id="4" name="TextBox 3">
            <a:extLst>
              <a:ext uri="{FF2B5EF4-FFF2-40B4-BE49-F238E27FC236}">
                <a16:creationId xmlns:a16="http://schemas.microsoft.com/office/drawing/2014/main" id="{BC7D53C7-A123-F74E-8F70-6DD5443FDBDC}"/>
              </a:ext>
            </a:extLst>
          </p:cNvPr>
          <p:cNvSpPr txBox="1"/>
          <p:nvPr/>
        </p:nvSpPr>
        <p:spPr>
          <a:xfrm>
            <a:off x="428171" y="4293275"/>
            <a:ext cx="3757760" cy="2031325"/>
          </a:xfrm>
          <a:prstGeom prst="rect">
            <a:avLst/>
          </a:prstGeom>
          <a:noFill/>
          <a:ln>
            <a:solidFill>
              <a:schemeClr val="tx1"/>
            </a:solidFill>
          </a:ln>
        </p:spPr>
        <p:txBody>
          <a:bodyPr wrap="none" rtlCol="0">
            <a:spAutoFit/>
          </a:bodyPr>
          <a:lstStyle/>
          <a:p>
            <a:r>
              <a:rPr lang="en-US" dirty="0"/>
              <a:t># A </a:t>
            </a:r>
            <a:r>
              <a:rPr lang="en-US" dirty="0" err="1"/>
              <a:t>tibble</a:t>
            </a:r>
            <a:r>
              <a:rPr lang="en-US" dirty="0"/>
              <a:t>: 4 x 2</a:t>
            </a:r>
          </a:p>
          <a:p>
            <a:r>
              <a:rPr lang="en-US" dirty="0"/>
              <a:t>  parasite                  		</a:t>
            </a:r>
            <a:r>
              <a:rPr lang="en-US" dirty="0" err="1"/>
              <a:t>meanGR</a:t>
            </a:r>
            <a:endParaRPr lang="en-US" dirty="0"/>
          </a:p>
          <a:p>
            <a:r>
              <a:rPr lang="en-US" dirty="0"/>
              <a:t>  &lt;</a:t>
            </a:r>
            <a:r>
              <a:rPr lang="en-US" dirty="0" err="1"/>
              <a:t>fct</a:t>
            </a:r>
            <a:r>
              <a:rPr lang="en-US" dirty="0"/>
              <a:t>&gt;                      		&lt;</a:t>
            </a:r>
            <a:r>
              <a:rPr lang="en-US" dirty="0" err="1"/>
              <a:t>dbl</a:t>
            </a:r>
            <a:r>
              <a:rPr lang="en-US" dirty="0"/>
              <a:t>&gt;</a:t>
            </a:r>
          </a:p>
          <a:p>
            <a:r>
              <a:rPr lang="en-US" dirty="0"/>
              <a:t>1 control                    	1.21 </a:t>
            </a:r>
          </a:p>
          <a:p>
            <a:r>
              <a:rPr lang="en-US" dirty="0"/>
              <a:t>2 </a:t>
            </a:r>
            <a:r>
              <a:rPr lang="en-US" dirty="0" err="1"/>
              <a:t>Metschnikowia</a:t>
            </a:r>
            <a:r>
              <a:rPr lang="en-US" dirty="0"/>
              <a:t> </a:t>
            </a:r>
            <a:r>
              <a:rPr lang="en-US" dirty="0" err="1"/>
              <a:t>bicuspidata</a:t>
            </a:r>
            <a:r>
              <a:rPr lang="en-US" dirty="0"/>
              <a:t>	0.801</a:t>
            </a:r>
          </a:p>
          <a:p>
            <a:r>
              <a:rPr lang="en-US" dirty="0"/>
              <a:t>3 </a:t>
            </a:r>
            <a:r>
              <a:rPr lang="en-US" dirty="0" err="1"/>
              <a:t>Pansporella</a:t>
            </a:r>
            <a:r>
              <a:rPr lang="en-US" dirty="0"/>
              <a:t> </a:t>
            </a:r>
            <a:r>
              <a:rPr lang="en-US" dirty="0" err="1"/>
              <a:t>perplexa</a:t>
            </a:r>
            <a:r>
              <a:rPr lang="en-US" dirty="0"/>
              <a:t>       	1.08 </a:t>
            </a:r>
          </a:p>
          <a:p>
            <a:r>
              <a:rPr lang="en-US" dirty="0"/>
              <a:t>4 </a:t>
            </a:r>
            <a:r>
              <a:rPr lang="en-US" dirty="0" err="1"/>
              <a:t>Pasteuria</a:t>
            </a:r>
            <a:r>
              <a:rPr lang="en-US" dirty="0"/>
              <a:t> </a:t>
            </a:r>
            <a:r>
              <a:rPr lang="en-US" dirty="0" err="1"/>
              <a:t>ramosa</a:t>
            </a:r>
            <a:r>
              <a:rPr lang="en-US" dirty="0"/>
              <a:t>           	0.482</a:t>
            </a:r>
          </a:p>
        </p:txBody>
      </p:sp>
      <p:sp>
        <p:nvSpPr>
          <p:cNvPr id="5" name="TextBox 4">
            <a:extLst>
              <a:ext uri="{FF2B5EF4-FFF2-40B4-BE49-F238E27FC236}">
                <a16:creationId xmlns:a16="http://schemas.microsoft.com/office/drawing/2014/main" id="{92485A82-F669-344B-AB2E-4E8DBA83D1A9}"/>
              </a:ext>
            </a:extLst>
          </p:cNvPr>
          <p:cNvSpPr txBox="1"/>
          <p:nvPr/>
        </p:nvSpPr>
        <p:spPr>
          <a:xfrm>
            <a:off x="4247168" y="4627602"/>
            <a:ext cx="3846286" cy="1323439"/>
          </a:xfrm>
          <a:prstGeom prst="rect">
            <a:avLst/>
          </a:prstGeom>
          <a:noFill/>
        </p:spPr>
        <p:txBody>
          <a:bodyPr wrap="square" rtlCol="0">
            <a:spAutoFit/>
          </a:bodyPr>
          <a:lstStyle/>
          <a:p>
            <a:r>
              <a:rPr lang="en-US" sz="2000" dirty="0"/>
              <a:t>Now you have some context for how much each different parasite species influences the growth rate of </a:t>
            </a:r>
            <a:r>
              <a:rPr lang="en-US" sz="2000" i="1" dirty="0"/>
              <a:t>Daphnia</a:t>
            </a:r>
            <a:r>
              <a:rPr lang="en-US" sz="2000" dirty="0"/>
              <a:t>.</a:t>
            </a:r>
          </a:p>
        </p:txBody>
      </p:sp>
    </p:spTree>
    <p:extLst>
      <p:ext uri="{BB962C8B-B14F-4D97-AF65-F5344CB8AC3E}">
        <p14:creationId xmlns:p14="http://schemas.microsoft.com/office/powerpoint/2010/main" val="554351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D7E5-137C-7048-BABB-FD26B2283842}"/>
              </a:ext>
            </a:extLst>
          </p:cNvPr>
          <p:cNvSpPr>
            <a:spLocks noGrp="1"/>
          </p:cNvSpPr>
          <p:nvPr>
            <p:ph type="title"/>
          </p:nvPr>
        </p:nvSpPr>
        <p:spPr/>
        <p:txBody>
          <a:bodyPr>
            <a:normAutofit fontScale="90000"/>
          </a:bodyPr>
          <a:lstStyle/>
          <a:p>
            <a:r>
              <a:rPr lang="en-US" dirty="0">
                <a:solidFill>
                  <a:srgbClr val="C00000"/>
                </a:solidFill>
              </a:rPr>
              <a:t>Least Squares Estimation</a:t>
            </a:r>
            <a:r>
              <a:rPr lang="en-US" dirty="0"/>
              <a:t>: </a:t>
            </a:r>
            <a:r>
              <a:rPr lang="en-US" sz="3100" dirty="0"/>
              <a:t>Draw a line that minimizes residuals (squared-residuals)</a:t>
            </a:r>
          </a:p>
        </p:txBody>
      </p:sp>
      <p:pic>
        <p:nvPicPr>
          <p:cNvPr id="4" name="Picture 3">
            <a:extLst>
              <a:ext uri="{FF2B5EF4-FFF2-40B4-BE49-F238E27FC236}">
                <a16:creationId xmlns:a16="http://schemas.microsoft.com/office/drawing/2014/main" id="{8E46A7BA-3462-5343-B5F8-F2FE7B9588A3}"/>
              </a:ext>
            </a:extLst>
          </p:cNvPr>
          <p:cNvPicPr>
            <a:picLocks noChangeAspect="1"/>
          </p:cNvPicPr>
          <p:nvPr/>
        </p:nvPicPr>
        <p:blipFill>
          <a:blip r:embed="rId3"/>
          <a:stretch>
            <a:fillRect/>
          </a:stretch>
        </p:blipFill>
        <p:spPr>
          <a:xfrm>
            <a:off x="2004978" y="1905000"/>
            <a:ext cx="5134043" cy="3860800"/>
          </a:xfrm>
          <a:prstGeom prst="rect">
            <a:avLst/>
          </a:prstGeom>
        </p:spPr>
      </p:pic>
      <p:sp>
        <p:nvSpPr>
          <p:cNvPr id="5" name="TextBox 4">
            <a:extLst>
              <a:ext uri="{FF2B5EF4-FFF2-40B4-BE49-F238E27FC236}">
                <a16:creationId xmlns:a16="http://schemas.microsoft.com/office/drawing/2014/main" id="{1B22BBA2-5548-D74A-83DB-50D5F907AA31}"/>
              </a:ext>
            </a:extLst>
          </p:cNvPr>
          <p:cNvSpPr txBox="1"/>
          <p:nvPr/>
        </p:nvSpPr>
        <p:spPr>
          <a:xfrm>
            <a:off x="3657600" y="6019800"/>
            <a:ext cx="3162854" cy="584775"/>
          </a:xfrm>
          <a:prstGeom prst="rect">
            <a:avLst/>
          </a:prstGeom>
          <a:noFill/>
        </p:spPr>
        <p:txBody>
          <a:bodyPr wrap="none" rtlCol="0">
            <a:spAutoFit/>
          </a:bodyPr>
          <a:lstStyle/>
          <a:p>
            <a:r>
              <a:rPr lang="en-US" sz="3200" dirty="0">
                <a:solidFill>
                  <a:srgbClr val="0432FF"/>
                </a:solidFill>
              </a:rPr>
              <a:t>Predictor Variable</a:t>
            </a:r>
          </a:p>
        </p:txBody>
      </p:sp>
      <p:sp>
        <p:nvSpPr>
          <p:cNvPr id="6" name="TextBox 5">
            <a:extLst>
              <a:ext uri="{FF2B5EF4-FFF2-40B4-BE49-F238E27FC236}">
                <a16:creationId xmlns:a16="http://schemas.microsoft.com/office/drawing/2014/main" id="{D855D712-8200-3C4B-8255-402F6F750A11}"/>
              </a:ext>
            </a:extLst>
          </p:cNvPr>
          <p:cNvSpPr txBox="1"/>
          <p:nvPr/>
        </p:nvSpPr>
        <p:spPr>
          <a:xfrm rot="16200000">
            <a:off x="-253785" y="3209258"/>
            <a:ext cx="3225948" cy="584775"/>
          </a:xfrm>
          <a:prstGeom prst="rect">
            <a:avLst/>
          </a:prstGeom>
          <a:noFill/>
        </p:spPr>
        <p:txBody>
          <a:bodyPr wrap="none" rtlCol="0">
            <a:spAutoFit/>
          </a:bodyPr>
          <a:lstStyle/>
          <a:p>
            <a:r>
              <a:rPr lang="en-US" sz="3200" dirty="0">
                <a:solidFill>
                  <a:srgbClr val="0432FF"/>
                </a:solidFill>
              </a:rPr>
              <a:t>Response Variable</a:t>
            </a:r>
          </a:p>
        </p:txBody>
      </p:sp>
    </p:spTree>
    <p:extLst>
      <p:ext uri="{BB962C8B-B14F-4D97-AF65-F5344CB8AC3E}">
        <p14:creationId xmlns:p14="http://schemas.microsoft.com/office/powerpoint/2010/main" val="70803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FF7E-26BD-0742-899D-90831543F861}"/>
              </a:ext>
            </a:extLst>
          </p:cNvPr>
          <p:cNvSpPr>
            <a:spLocks noGrp="1"/>
          </p:cNvSpPr>
          <p:nvPr>
            <p:ph type="title"/>
          </p:nvPr>
        </p:nvSpPr>
        <p:spPr>
          <a:xfrm>
            <a:off x="457200" y="0"/>
            <a:ext cx="8229600" cy="944562"/>
          </a:xfrm>
        </p:spPr>
        <p:txBody>
          <a:bodyPr/>
          <a:lstStyle/>
          <a:p>
            <a:r>
              <a:rPr lang="en-US" dirty="0"/>
              <a:t>Construct Linear Model</a:t>
            </a:r>
          </a:p>
        </p:txBody>
      </p:sp>
      <p:sp>
        <p:nvSpPr>
          <p:cNvPr id="3" name="Content Placeholder 2">
            <a:extLst>
              <a:ext uri="{FF2B5EF4-FFF2-40B4-BE49-F238E27FC236}">
                <a16:creationId xmlns:a16="http://schemas.microsoft.com/office/drawing/2014/main" id="{050CB4A6-696B-9A47-90F3-AE8F8B2B69A2}"/>
              </a:ext>
            </a:extLst>
          </p:cNvPr>
          <p:cNvSpPr>
            <a:spLocks noGrp="1"/>
          </p:cNvSpPr>
          <p:nvPr>
            <p:ph idx="1"/>
          </p:nvPr>
        </p:nvSpPr>
        <p:spPr>
          <a:xfrm>
            <a:off x="457200" y="1173162"/>
            <a:ext cx="8229600" cy="5105400"/>
          </a:xfrm>
        </p:spPr>
        <p:txBody>
          <a:bodyPr/>
          <a:lstStyle/>
          <a:p>
            <a:pPr marL="0" indent="0">
              <a:buNone/>
            </a:pPr>
            <a:r>
              <a:rPr lang="en-US" dirty="0" err="1"/>
              <a:t>model_grow</a:t>
            </a:r>
            <a:r>
              <a:rPr lang="en-US" dirty="0"/>
              <a:t> &lt;- </a:t>
            </a:r>
            <a:r>
              <a:rPr lang="en-US" dirty="0" err="1">
                <a:solidFill>
                  <a:srgbClr val="C00000"/>
                </a:solidFill>
              </a:rPr>
              <a:t>lm</a:t>
            </a:r>
            <a:r>
              <a:rPr lang="en-US" dirty="0"/>
              <a:t>(</a:t>
            </a:r>
            <a:r>
              <a:rPr lang="en-US" dirty="0" err="1"/>
              <a:t>growth.rate</a:t>
            </a:r>
            <a:r>
              <a:rPr lang="en-US" dirty="0"/>
              <a:t> ~ parasite, </a:t>
            </a:r>
            <a:r>
              <a:rPr lang="en-US" dirty="0">
                <a:solidFill>
                  <a:srgbClr val="00B050"/>
                </a:solidFill>
              </a:rPr>
              <a:t>data</a:t>
            </a:r>
            <a:r>
              <a:rPr lang="en-US" dirty="0"/>
              <a:t> = 	daphnia)</a:t>
            </a:r>
          </a:p>
          <a:p>
            <a:pPr marL="0" indent="0">
              <a:buNone/>
            </a:pPr>
            <a:r>
              <a:rPr lang="en-US" dirty="0" err="1">
                <a:solidFill>
                  <a:srgbClr val="C00000"/>
                </a:solidFill>
              </a:rPr>
              <a:t>autoplot</a:t>
            </a:r>
            <a:r>
              <a:rPr lang="en-US" dirty="0"/>
              <a:t>(</a:t>
            </a:r>
            <a:r>
              <a:rPr lang="en-US" dirty="0" err="1"/>
              <a:t>model_grow</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Model diagnostics looks OK.</a:t>
            </a:r>
          </a:p>
          <a:p>
            <a:pPr marL="0" indent="0">
              <a:buNone/>
            </a:pPr>
            <a:r>
              <a:rPr lang="en-US" dirty="0"/>
              <a:t>(takes a little practice to see) </a:t>
            </a:r>
          </a:p>
          <a:p>
            <a:endParaRPr lang="en-US" dirty="0"/>
          </a:p>
        </p:txBody>
      </p:sp>
      <p:pic>
        <p:nvPicPr>
          <p:cNvPr id="5" name="Picture 4">
            <a:extLst>
              <a:ext uri="{FF2B5EF4-FFF2-40B4-BE49-F238E27FC236}">
                <a16:creationId xmlns:a16="http://schemas.microsoft.com/office/drawing/2014/main" id="{C3EF2FE2-800F-D043-A194-A79A7F4AA327}"/>
              </a:ext>
            </a:extLst>
          </p:cNvPr>
          <p:cNvPicPr>
            <a:picLocks noChangeAspect="1"/>
          </p:cNvPicPr>
          <p:nvPr/>
        </p:nvPicPr>
        <p:blipFill>
          <a:blip r:embed="rId3"/>
          <a:stretch>
            <a:fillRect/>
          </a:stretch>
        </p:blipFill>
        <p:spPr>
          <a:xfrm>
            <a:off x="5181600" y="2809648"/>
            <a:ext cx="3708400" cy="3708400"/>
          </a:xfrm>
          <a:prstGeom prst="rect">
            <a:avLst/>
          </a:prstGeom>
        </p:spPr>
      </p:pic>
      <p:pic>
        <p:nvPicPr>
          <p:cNvPr id="4" name="Picture 3">
            <a:extLst>
              <a:ext uri="{FF2B5EF4-FFF2-40B4-BE49-F238E27FC236}">
                <a16:creationId xmlns:a16="http://schemas.microsoft.com/office/drawing/2014/main" id="{33BB7D6F-1623-6543-A8F9-BD13463D540C}"/>
              </a:ext>
            </a:extLst>
          </p:cNvPr>
          <p:cNvPicPr>
            <a:picLocks noChangeAspect="1"/>
          </p:cNvPicPr>
          <p:nvPr/>
        </p:nvPicPr>
        <p:blipFill>
          <a:blip r:embed="rId4"/>
          <a:stretch>
            <a:fillRect/>
          </a:stretch>
        </p:blipFill>
        <p:spPr>
          <a:xfrm>
            <a:off x="1498600" y="4114800"/>
            <a:ext cx="2641600" cy="2641600"/>
          </a:xfrm>
          <a:prstGeom prst="rect">
            <a:avLst/>
          </a:prstGeom>
        </p:spPr>
      </p:pic>
    </p:spTree>
    <p:extLst>
      <p:ext uri="{BB962C8B-B14F-4D97-AF65-F5344CB8AC3E}">
        <p14:creationId xmlns:p14="http://schemas.microsoft.com/office/powerpoint/2010/main" val="239925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BCB3-697B-A044-BAA8-E382F3CECF06}"/>
              </a:ext>
            </a:extLst>
          </p:cNvPr>
          <p:cNvSpPr>
            <a:spLocks noGrp="1"/>
          </p:cNvSpPr>
          <p:nvPr>
            <p:ph type="title"/>
          </p:nvPr>
        </p:nvSpPr>
        <p:spPr/>
        <p:txBody>
          <a:bodyPr/>
          <a:lstStyle/>
          <a:p>
            <a:r>
              <a:rPr lang="en-US" dirty="0"/>
              <a:t>Evaluate the Linear Model</a:t>
            </a:r>
          </a:p>
        </p:txBody>
      </p:sp>
      <p:sp>
        <p:nvSpPr>
          <p:cNvPr id="3" name="Content Placeholder 2">
            <a:extLst>
              <a:ext uri="{FF2B5EF4-FFF2-40B4-BE49-F238E27FC236}">
                <a16:creationId xmlns:a16="http://schemas.microsoft.com/office/drawing/2014/main" id="{899E2FAE-0C81-D045-8826-B6619603B4DF}"/>
              </a:ext>
            </a:extLst>
          </p:cNvPr>
          <p:cNvSpPr>
            <a:spLocks noGrp="1"/>
          </p:cNvSpPr>
          <p:nvPr>
            <p:ph idx="1"/>
          </p:nvPr>
        </p:nvSpPr>
        <p:spPr>
          <a:xfrm>
            <a:off x="457200" y="1219200"/>
            <a:ext cx="8229600" cy="5410200"/>
          </a:xfrm>
        </p:spPr>
        <p:txBody>
          <a:bodyPr>
            <a:normAutofit/>
          </a:bodyPr>
          <a:lstStyle/>
          <a:p>
            <a:pPr marL="0" indent="0">
              <a:buNone/>
            </a:pPr>
            <a:r>
              <a:rPr lang="en-US" dirty="0" err="1">
                <a:solidFill>
                  <a:srgbClr val="C00000"/>
                </a:solidFill>
              </a:rPr>
              <a:t>anova</a:t>
            </a:r>
            <a:r>
              <a:rPr lang="en-US" dirty="0"/>
              <a:t>(</a:t>
            </a:r>
            <a:r>
              <a:rPr lang="en-US" dirty="0" err="1"/>
              <a:t>model_grow</a:t>
            </a:r>
            <a:r>
              <a:rPr lang="en-US" dirty="0"/>
              <a:t>) #test our model against null model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Similar output as regression (why?)</a:t>
            </a:r>
          </a:p>
          <a:p>
            <a:r>
              <a:rPr lang="en-US" dirty="0"/>
              <a:t>Evidence of that parasite treatment has produced </a:t>
            </a:r>
            <a:r>
              <a:rPr lang="en-US" dirty="0">
                <a:solidFill>
                  <a:srgbClr val="0432FF"/>
                </a:solidFill>
              </a:rPr>
              <a:t>overall</a:t>
            </a:r>
            <a:r>
              <a:rPr lang="en-US" dirty="0"/>
              <a:t> effect. Low P-value indicates little support for null hypothesis. What would statistical null hypothesis look like?</a:t>
            </a:r>
          </a:p>
          <a:p>
            <a:pPr marL="0" indent="0">
              <a:buNone/>
            </a:pPr>
            <a:endParaRPr lang="en-US" dirty="0"/>
          </a:p>
        </p:txBody>
      </p:sp>
      <p:sp>
        <p:nvSpPr>
          <p:cNvPr id="4" name="TextBox 3">
            <a:extLst>
              <a:ext uri="{FF2B5EF4-FFF2-40B4-BE49-F238E27FC236}">
                <a16:creationId xmlns:a16="http://schemas.microsoft.com/office/drawing/2014/main" id="{F6AF497D-9D87-244B-8FF8-91EAD0CB6EB0}"/>
              </a:ext>
            </a:extLst>
          </p:cNvPr>
          <p:cNvSpPr txBox="1"/>
          <p:nvPr/>
        </p:nvSpPr>
        <p:spPr>
          <a:xfrm>
            <a:off x="1219200" y="1828800"/>
            <a:ext cx="6400800" cy="2308324"/>
          </a:xfrm>
          <a:prstGeom prst="rect">
            <a:avLst/>
          </a:prstGeom>
          <a:noFill/>
          <a:ln>
            <a:solidFill>
              <a:schemeClr val="tx1"/>
            </a:solidFill>
          </a:ln>
        </p:spPr>
        <p:txBody>
          <a:bodyPr wrap="square" rtlCol="0">
            <a:spAutoFit/>
          </a:bodyPr>
          <a:lstStyle/>
          <a:p>
            <a:r>
              <a:rPr lang="en-US" dirty="0"/>
              <a:t>Analysis of Variance Table</a:t>
            </a:r>
          </a:p>
          <a:p>
            <a:endParaRPr lang="en-US" dirty="0"/>
          </a:p>
          <a:p>
            <a:r>
              <a:rPr lang="en-US" dirty="0"/>
              <a:t>Response: </a:t>
            </a:r>
            <a:r>
              <a:rPr lang="en-US" dirty="0" err="1"/>
              <a:t>growth.rate</a:t>
            </a:r>
            <a:endParaRPr lang="en-US" dirty="0"/>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parasite   3       3.1379     1.04597     32.325    2.571e-10 ***</a:t>
            </a:r>
          </a:p>
          <a:p>
            <a:r>
              <a:rPr lang="en-US" dirty="0"/>
              <a:t>Residuals 36     1.1649    0.03236                      </a:t>
            </a:r>
          </a:p>
          <a:p>
            <a:r>
              <a:rPr lang="en-US" dirty="0"/>
              <a:t>---</a:t>
            </a:r>
          </a:p>
          <a:p>
            <a:r>
              <a:rPr lang="en-US" dirty="0" err="1"/>
              <a:t>Signif</a:t>
            </a:r>
            <a:r>
              <a:rPr lang="en-US" dirty="0"/>
              <a:t>. codes:  0 ‘***’ 0.001 ‘**’ 0.01 ‘*’ 0.05 ‘.’ 0.1 ‘ ’ 1</a:t>
            </a:r>
          </a:p>
        </p:txBody>
      </p:sp>
    </p:spTree>
    <p:extLst>
      <p:ext uri="{BB962C8B-B14F-4D97-AF65-F5344CB8AC3E}">
        <p14:creationId xmlns:p14="http://schemas.microsoft.com/office/powerpoint/2010/main" val="204247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4C3E8-F0C8-A74E-854B-75743FEA8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66800"/>
            <a:ext cx="4422024" cy="4413250"/>
          </a:xfrm>
          <a:prstGeom prst="rect">
            <a:avLst/>
          </a:prstGeom>
        </p:spPr>
      </p:pic>
      <p:pic>
        <p:nvPicPr>
          <p:cNvPr id="7" name="Picture 6">
            <a:extLst>
              <a:ext uri="{FF2B5EF4-FFF2-40B4-BE49-F238E27FC236}">
                <a16:creationId xmlns:a16="http://schemas.microsoft.com/office/drawing/2014/main" id="{8D4D0402-71C0-564B-879D-6701DD67A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781" y="1071154"/>
            <a:ext cx="4417661" cy="4408896"/>
          </a:xfrm>
          <a:prstGeom prst="rect">
            <a:avLst/>
          </a:prstGeom>
        </p:spPr>
      </p:pic>
      <p:sp>
        <p:nvSpPr>
          <p:cNvPr id="2" name="Title 1">
            <a:extLst>
              <a:ext uri="{FF2B5EF4-FFF2-40B4-BE49-F238E27FC236}">
                <a16:creationId xmlns:a16="http://schemas.microsoft.com/office/drawing/2014/main" id="{717BE518-6EF2-EF43-B20F-57CC5B452A9F}"/>
              </a:ext>
            </a:extLst>
          </p:cNvPr>
          <p:cNvSpPr>
            <a:spLocks noGrp="1"/>
          </p:cNvSpPr>
          <p:nvPr>
            <p:ph type="title"/>
          </p:nvPr>
        </p:nvSpPr>
        <p:spPr>
          <a:xfrm>
            <a:off x="0" y="457200"/>
            <a:ext cx="9144000" cy="944562"/>
          </a:xfrm>
        </p:spPr>
        <p:txBody>
          <a:bodyPr>
            <a:normAutofit fontScale="90000"/>
          </a:bodyPr>
          <a:lstStyle/>
          <a:p>
            <a:r>
              <a:rPr lang="en-US" sz="3100" dirty="0">
                <a:solidFill>
                  <a:srgbClr val="0432FF"/>
                </a:solidFill>
              </a:rPr>
              <a:t>Null Hypothesis </a:t>
            </a:r>
            <a:r>
              <a:rPr lang="en-US" sz="3100" dirty="0"/>
              <a:t>in ANOVA:</a:t>
            </a:r>
            <a:br>
              <a:rPr lang="en-US" sz="3100" dirty="0"/>
            </a:br>
            <a:r>
              <a:rPr lang="en-US" sz="3100" dirty="0"/>
              <a:t>all the groups come from populations </a:t>
            </a:r>
            <a:br>
              <a:rPr lang="en-US" sz="3100" dirty="0"/>
            </a:br>
            <a:r>
              <a:rPr lang="en-US" sz="3100" dirty="0"/>
              <a:t>with the same mean.</a:t>
            </a:r>
            <a:br>
              <a:rPr lang="en-US" sz="2700" dirty="0"/>
            </a:br>
            <a:endParaRPr lang="en-US" sz="2700" dirty="0"/>
          </a:p>
        </p:txBody>
      </p:sp>
      <p:sp>
        <p:nvSpPr>
          <p:cNvPr id="3" name="TextBox 2">
            <a:extLst>
              <a:ext uri="{FF2B5EF4-FFF2-40B4-BE49-F238E27FC236}">
                <a16:creationId xmlns:a16="http://schemas.microsoft.com/office/drawing/2014/main" id="{B2E965E1-257B-4F40-87A3-5E4AE0C7F8D0}"/>
              </a:ext>
            </a:extLst>
          </p:cNvPr>
          <p:cNvSpPr txBox="1"/>
          <p:nvPr/>
        </p:nvSpPr>
        <p:spPr>
          <a:xfrm>
            <a:off x="13724" y="6438426"/>
            <a:ext cx="5015476" cy="369332"/>
          </a:xfrm>
          <a:prstGeom prst="rect">
            <a:avLst/>
          </a:prstGeom>
          <a:noFill/>
        </p:spPr>
        <p:txBody>
          <a:bodyPr wrap="none" rtlCol="0">
            <a:spAutoFit/>
          </a:bodyPr>
          <a:lstStyle/>
          <a:p>
            <a:r>
              <a:rPr lang="en-US" dirty="0"/>
              <a:t>Example has 3 groups rather than 4, but whatever…</a:t>
            </a:r>
          </a:p>
        </p:txBody>
      </p:sp>
      <p:sp>
        <p:nvSpPr>
          <p:cNvPr id="4" name="TextBox 3">
            <a:extLst>
              <a:ext uri="{FF2B5EF4-FFF2-40B4-BE49-F238E27FC236}">
                <a16:creationId xmlns:a16="http://schemas.microsoft.com/office/drawing/2014/main" id="{1237A362-F5B0-AF41-A859-F56133D020D6}"/>
              </a:ext>
            </a:extLst>
          </p:cNvPr>
          <p:cNvSpPr txBox="1"/>
          <p:nvPr/>
        </p:nvSpPr>
        <p:spPr>
          <a:xfrm>
            <a:off x="685800" y="1642030"/>
            <a:ext cx="561372" cy="369332"/>
          </a:xfrm>
          <a:prstGeom prst="rect">
            <a:avLst/>
          </a:prstGeom>
          <a:noFill/>
        </p:spPr>
        <p:txBody>
          <a:bodyPr wrap="none" rtlCol="0">
            <a:spAutoFit/>
          </a:bodyPr>
          <a:lstStyle/>
          <a:p>
            <a:r>
              <a:rPr lang="en-US" dirty="0"/>
              <a:t>Null</a:t>
            </a:r>
          </a:p>
        </p:txBody>
      </p:sp>
      <p:sp>
        <p:nvSpPr>
          <p:cNvPr id="6" name="TextBox 5">
            <a:extLst>
              <a:ext uri="{FF2B5EF4-FFF2-40B4-BE49-F238E27FC236}">
                <a16:creationId xmlns:a16="http://schemas.microsoft.com/office/drawing/2014/main" id="{F8C67A0F-C1EE-244E-B6EF-865E4CAC57DC}"/>
              </a:ext>
            </a:extLst>
          </p:cNvPr>
          <p:cNvSpPr txBox="1"/>
          <p:nvPr/>
        </p:nvSpPr>
        <p:spPr>
          <a:xfrm>
            <a:off x="5015999" y="1642030"/>
            <a:ext cx="1218154" cy="369332"/>
          </a:xfrm>
          <a:prstGeom prst="rect">
            <a:avLst/>
          </a:prstGeom>
          <a:noFill/>
        </p:spPr>
        <p:txBody>
          <a:bodyPr wrap="none" rtlCol="0">
            <a:spAutoFit/>
          </a:bodyPr>
          <a:lstStyle/>
          <a:p>
            <a:r>
              <a:rPr lang="en-US" dirty="0"/>
              <a:t>Alternative</a:t>
            </a:r>
          </a:p>
        </p:txBody>
      </p:sp>
      <p:sp>
        <p:nvSpPr>
          <p:cNvPr id="11" name="Title 1">
            <a:extLst>
              <a:ext uri="{FF2B5EF4-FFF2-40B4-BE49-F238E27FC236}">
                <a16:creationId xmlns:a16="http://schemas.microsoft.com/office/drawing/2014/main" id="{CC8DE62F-6513-EC4B-BD74-D48BEC894E8C}"/>
              </a:ext>
            </a:extLst>
          </p:cNvPr>
          <p:cNvSpPr txBox="1">
            <a:spLocks/>
          </p:cNvSpPr>
          <p:nvPr/>
        </p:nvSpPr>
        <p:spPr>
          <a:xfrm>
            <a:off x="0" y="5639357"/>
            <a:ext cx="9144000" cy="94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sz="2800" dirty="0">
                <a:solidFill>
                  <a:srgbClr val="0432FF"/>
                </a:solidFill>
              </a:rPr>
              <a:t>Alternative Hypothesis</a:t>
            </a:r>
            <a:r>
              <a:rPr lang="en-US" sz="2800" dirty="0"/>
              <a:t> in ANOVA:</a:t>
            </a:r>
            <a:br>
              <a:rPr lang="en-US" sz="2800" dirty="0"/>
            </a:br>
            <a:r>
              <a:rPr lang="en-US" sz="2800" dirty="0"/>
              <a:t>all the groups come from populations with different means.</a:t>
            </a:r>
            <a:br>
              <a:rPr lang="en-US" sz="2800" dirty="0"/>
            </a:br>
            <a:endParaRPr lang="en-US" sz="2800" dirty="0"/>
          </a:p>
        </p:txBody>
      </p:sp>
    </p:spTree>
    <p:extLst>
      <p:ext uri="{BB962C8B-B14F-4D97-AF65-F5344CB8AC3E}">
        <p14:creationId xmlns:p14="http://schemas.microsoft.com/office/powerpoint/2010/main" val="3371441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9AD72-1422-62A1-6B9B-B6E5C5793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103F0-F04B-08B5-AEB0-E41BEB2E40C6}"/>
              </a:ext>
            </a:extLst>
          </p:cNvPr>
          <p:cNvSpPr>
            <a:spLocks noGrp="1"/>
          </p:cNvSpPr>
          <p:nvPr>
            <p:ph type="title"/>
          </p:nvPr>
        </p:nvSpPr>
        <p:spPr>
          <a:xfrm>
            <a:off x="0" y="457200"/>
            <a:ext cx="9144000" cy="944562"/>
          </a:xfrm>
        </p:spPr>
        <p:txBody>
          <a:bodyPr>
            <a:normAutofit fontScale="90000"/>
          </a:bodyPr>
          <a:lstStyle/>
          <a:p>
            <a:r>
              <a:rPr lang="en-US" sz="3100" dirty="0">
                <a:solidFill>
                  <a:srgbClr val="0432FF"/>
                </a:solidFill>
              </a:rPr>
              <a:t>Null Hypothesis </a:t>
            </a:r>
            <a:r>
              <a:rPr lang="en-US" sz="3100" dirty="0"/>
              <a:t>in ANOVA:</a:t>
            </a:r>
            <a:br>
              <a:rPr lang="en-US" sz="3100" dirty="0"/>
            </a:br>
            <a:r>
              <a:rPr lang="en-US" sz="3100" dirty="0"/>
              <a:t>all the groups come from populations </a:t>
            </a:r>
            <a:br>
              <a:rPr lang="en-US" sz="3100" dirty="0"/>
            </a:br>
            <a:r>
              <a:rPr lang="en-US" sz="3100" dirty="0"/>
              <a:t>with the same mean.</a:t>
            </a:r>
            <a:br>
              <a:rPr lang="en-US" sz="2700" dirty="0"/>
            </a:br>
            <a:endParaRPr lang="en-US" sz="2700" dirty="0"/>
          </a:p>
        </p:txBody>
      </p:sp>
      <p:sp>
        <p:nvSpPr>
          <p:cNvPr id="3" name="TextBox 2">
            <a:extLst>
              <a:ext uri="{FF2B5EF4-FFF2-40B4-BE49-F238E27FC236}">
                <a16:creationId xmlns:a16="http://schemas.microsoft.com/office/drawing/2014/main" id="{29EA1D63-8A8B-FEF4-429B-0951532F5FD7}"/>
              </a:ext>
            </a:extLst>
          </p:cNvPr>
          <p:cNvSpPr txBox="1"/>
          <p:nvPr/>
        </p:nvSpPr>
        <p:spPr>
          <a:xfrm>
            <a:off x="37605" y="6216134"/>
            <a:ext cx="9342237" cy="369332"/>
          </a:xfrm>
          <a:prstGeom prst="rect">
            <a:avLst/>
          </a:prstGeom>
          <a:noFill/>
        </p:spPr>
        <p:txBody>
          <a:bodyPr wrap="none" rtlCol="0">
            <a:spAutoFit/>
          </a:bodyPr>
          <a:lstStyle/>
          <a:p>
            <a:r>
              <a:rPr lang="en-US" dirty="0"/>
              <a:t>Use link to experiment </a:t>
            </a:r>
            <a:r>
              <a:rPr lang="en-US" dirty="0">
                <a:hlinkClick r:id="rId3"/>
              </a:rPr>
              <a:t>http://digitalfirst.bfwpub.com/stats_applet/stats_applet_1_anova.html</a:t>
            </a:r>
            <a:endParaRPr lang="en-US" dirty="0"/>
          </a:p>
        </p:txBody>
      </p:sp>
      <p:sp>
        <p:nvSpPr>
          <p:cNvPr id="11" name="Title 1">
            <a:extLst>
              <a:ext uri="{FF2B5EF4-FFF2-40B4-BE49-F238E27FC236}">
                <a16:creationId xmlns:a16="http://schemas.microsoft.com/office/drawing/2014/main" id="{234245A1-2D44-50EC-9816-90FB3A84BB0D}"/>
              </a:ext>
            </a:extLst>
          </p:cNvPr>
          <p:cNvSpPr txBox="1">
            <a:spLocks/>
          </p:cNvSpPr>
          <p:nvPr/>
        </p:nvSpPr>
        <p:spPr>
          <a:xfrm>
            <a:off x="0" y="5638800"/>
            <a:ext cx="91440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sz="2800" dirty="0">
                <a:solidFill>
                  <a:srgbClr val="0432FF"/>
                </a:solidFill>
              </a:rPr>
              <a:t>Alternative Hypothesis</a:t>
            </a:r>
            <a:r>
              <a:rPr lang="en-US" sz="2800" dirty="0"/>
              <a:t> in ANOVA:</a:t>
            </a:r>
            <a:br>
              <a:rPr lang="en-US" sz="2800" dirty="0"/>
            </a:br>
            <a:r>
              <a:rPr lang="en-US" sz="2800" dirty="0"/>
              <a:t>all the groups come from populations with different means.</a:t>
            </a:r>
            <a:br>
              <a:rPr lang="en-US" sz="2800" dirty="0"/>
            </a:br>
            <a:endParaRPr lang="en-US" sz="2800" dirty="0"/>
          </a:p>
        </p:txBody>
      </p:sp>
      <p:pic>
        <p:nvPicPr>
          <p:cNvPr id="12" name="Picture 11">
            <a:extLst>
              <a:ext uri="{FF2B5EF4-FFF2-40B4-BE49-F238E27FC236}">
                <a16:creationId xmlns:a16="http://schemas.microsoft.com/office/drawing/2014/main" id="{43B74CC9-48EE-6364-061D-4E16E9DDA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551832"/>
            <a:ext cx="6240016" cy="3754336"/>
          </a:xfrm>
          <a:prstGeom prst="rect">
            <a:avLst/>
          </a:prstGeom>
        </p:spPr>
      </p:pic>
    </p:spTree>
    <p:extLst>
      <p:ext uri="{BB962C8B-B14F-4D97-AF65-F5344CB8AC3E}">
        <p14:creationId xmlns:p14="http://schemas.microsoft.com/office/powerpoint/2010/main" val="2375783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E3C8F-F931-BA4D-99F4-6C9BEDBDAA92}"/>
              </a:ext>
            </a:extLst>
          </p:cNvPr>
          <p:cNvSpPr>
            <a:spLocks noGrp="1"/>
          </p:cNvSpPr>
          <p:nvPr>
            <p:ph idx="1"/>
          </p:nvPr>
        </p:nvSpPr>
        <p:spPr>
          <a:xfrm>
            <a:off x="457200" y="2819400"/>
            <a:ext cx="8229600" cy="3733800"/>
          </a:xfrm>
        </p:spPr>
        <p:txBody>
          <a:bodyPr>
            <a:normAutofit/>
          </a:bodyPr>
          <a:lstStyle/>
          <a:p>
            <a:r>
              <a:rPr lang="en-US" dirty="0"/>
              <a:t>F-statistic is the ratio of the between-group variance to the within-group variance. </a:t>
            </a:r>
          </a:p>
          <a:p>
            <a:pPr marL="457200" lvl="1" indent="0">
              <a:buNone/>
            </a:pPr>
            <a:r>
              <a:rPr lang="en-US" dirty="0"/>
              <a:t>		</a:t>
            </a:r>
            <a:r>
              <a:rPr lang="en-US" dirty="0">
                <a:solidFill>
                  <a:srgbClr val="0432FF"/>
                </a:solidFill>
              </a:rPr>
              <a:t>1.04/0.03 = 32.3</a:t>
            </a:r>
          </a:p>
          <a:p>
            <a:pPr lvl="1"/>
            <a:r>
              <a:rPr lang="en-US" dirty="0">
                <a:solidFill>
                  <a:srgbClr val="0432FF"/>
                </a:solidFill>
              </a:rPr>
              <a:t>32 times more variation among groups than within </a:t>
            </a:r>
          </a:p>
          <a:p>
            <a:r>
              <a:rPr lang="en-US" dirty="0"/>
              <a:t>As the former is large relative to the latter, this produces a large </a:t>
            </a:r>
            <a:r>
              <a:rPr lang="en-US" b="1" dirty="0"/>
              <a:t>F</a:t>
            </a:r>
            <a:r>
              <a:rPr lang="en-US" dirty="0"/>
              <a:t>-value, and thus a small </a:t>
            </a:r>
            <a:r>
              <a:rPr lang="en-US" b="1" dirty="0"/>
              <a:t>p</a:t>
            </a:r>
            <a:r>
              <a:rPr lang="en-US" dirty="0"/>
              <a:t>-value that allows us to reject the null hypothesis that there are no </a:t>
            </a:r>
            <a:r>
              <a:rPr lang="en-US" dirty="0">
                <a:solidFill>
                  <a:srgbClr val="0432FF"/>
                </a:solidFill>
              </a:rPr>
              <a:t>overall differences </a:t>
            </a:r>
            <a:r>
              <a:rPr lang="en-US" dirty="0"/>
              <a:t>among treatments.</a:t>
            </a:r>
          </a:p>
          <a:p>
            <a:pPr marL="0" indent="0">
              <a:buNone/>
            </a:pPr>
            <a:endParaRPr lang="en-US" dirty="0"/>
          </a:p>
        </p:txBody>
      </p:sp>
      <p:sp>
        <p:nvSpPr>
          <p:cNvPr id="4" name="TextBox 3">
            <a:extLst>
              <a:ext uri="{FF2B5EF4-FFF2-40B4-BE49-F238E27FC236}">
                <a16:creationId xmlns:a16="http://schemas.microsoft.com/office/drawing/2014/main" id="{43A2B76B-E8F4-6749-A39B-E6910A3EBCBF}"/>
              </a:ext>
            </a:extLst>
          </p:cNvPr>
          <p:cNvSpPr txBox="1"/>
          <p:nvPr/>
        </p:nvSpPr>
        <p:spPr>
          <a:xfrm>
            <a:off x="3048000" y="228600"/>
            <a:ext cx="5791200" cy="2308324"/>
          </a:xfrm>
          <a:prstGeom prst="rect">
            <a:avLst/>
          </a:prstGeom>
          <a:noFill/>
          <a:ln>
            <a:solidFill>
              <a:schemeClr val="tx1"/>
            </a:solidFill>
          </a:ln>
        </p:spPr>
        <p:txBody>
          <a:bodyPr wrap="square" rtlCol="0">
            <a:spAutoFit/>
          </a:bodyPr>
          <a:lstStyle/>
          <a:p>
            <a:r>
              <a:rPr lang="en-US" dirty="0"/>
              <a:t>Analysis of Variance Table</a:t>
            </a:r>
          </a:p>
          <a:p>
            <a:endParaRPr lang="en-US" dirty="0"/>
          </a:p>
          <a:p>
            <a:r>
              <a:rPr lang="en-US" dirty="0"/>
              <a:t>Response: </a:t>
            </a:r>
            <a:r>
              <a:rPr lang="en-US" dirty="0" err="1"/>
              <a:t>growth.rate</a:t>
            </a:r>
            <a:endParaRPr lang="en-US" dirty="0"/>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parasite   3       3.1379     1.04597     32.325    2.571e-10 ***</a:t>
            </a:r>
          </a:p>
          <a:p>
            <a:r>
              <a:rPr lang="en-US" dirty="0"/>
              <a:t>Residuals 36     1.1649    0.03236                      </a:t>
            </a:r>
          </a:p>
          <a:p>
            <a:r>
              <a:rPr lang="en-US" dirty="0"/>
              <a:t>---</a:t>
            </a:r>
          </a:p>
          <a:p>
            <a:r>
              <a:rPr lang="en-US" dirty="0" err="1"/>
              <a:t>Signif</a:t>
            </a:r>
            <a:r>
              <a:rPr lang="en-US" dirty="0"/>
              <a:t>. codes:  0 ‘***’ 0.001 ‘**’ 0.01 ‘*’ 0.05 ‘.’ 0.1 ‘ ’ 1</a:t>
            </a:r>
          </a:p>
        </p:txBody>
      </p:sp>
      <p:sp>
        <p:nvSpPr>
          <p:cNvPr id="2" name="TextBox 1">
            <a:extLst>
              <a:ext uri="{FF2B5EF4-FFF2-40B4-BE49-F238E27FC236}">
                <a16:creationId xmlns:a16="http://schemas.microsoft.com/office/drawing/2014/main" id="{1A5F7B9C-8477-1F74-54EB-A35E20238108}"/>
              </a:ext>
            </a:extLst>
          </p:cNvPr>
          <p:cNvSpPr txBox="1"/>
          <p:nvPr/>
        </p:nvSpPr>
        <p:spPr>
          <a:xfrm>
            <a:off x="533400" y="313267"/>
            <a:ext cx="2057400" cy="646331"/>
          </a:xfrm>
          <a:prstGeom prst="rect">
            <a:avLst/>
          </a:prstGeom>
          <a:noFill/>
        </p:spPr>
        <p:txBody>
          <a:bodyPr wrap="square" rtlCol="0">
            <a:spAutoFit/>
          </a:bodyPr>
          <a:lstStyle/>
          <a:p>
            <a:r>
              <a:rPr lang="en-US" dirty="0"/>
              <a:t>Back to </a:t>
            </a:r>
            <a:r>
              <a:rPr lang="en-US" i="1" dirty="0"/>
              <a:t>Daphnia</a:t>
            </a:r>
            <a:r>
              <a:rPr lang="en-US" dirty="0"/>
              <a:t> parasitism example:</a:t>
            </a:r>
          </a:p>
        </p:txBody>
      </p:sp>
      <p:pic>
        <p:nvPicPr>
          <p:cNvPr id="5" name="Picture 4">
            <a:extLst>
              <a:ext uri="{FF2B5EF4-FFF2-40B4-BE49-F238E27FC236}">
                <a16:creationId xmlns:a16="http://schemas.microsoft.com/office/drawing/2014/main" id="{609C62DB-B734-AFE4-32D9-9AC738575436}"/>
              </a:ext>
            </a:extLst>
          </p:cNvPr>
          <p:cNvPicPr>
            <a:picLocks noChangeAspect="1"/>
          </p:cNvPicPr>
          <p:nvPr/>
        </p:nvPicPr>
        <p:blipFill>
          <a:blip r:embed="rId3"/>
          <a:stretch>
            <a:fillRect/>
          </a:stretch>
        </p:blipFill>
        <p:spPr>
          <a:xfrm>
            <a:off x="1016102" y="1165324"/>
            <a:ext cx="1202199" cy="1371600"/>
          </a:xfrm>
          <a:prstGeom prst="rect">
            <a:avLst/>
          </a:prstGeom>
        </p:spPr>
      </p:pic>
    </p:spTree>
    <p:extLst>
      <p:ext uri="{BB962C8B-B14F-4D97-AF65-F5344CB8AC3E}">
        <p14:creationId xmlns:p14="http://schemas.microsoft.com/office/powerpoint/2010/main" val="4272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100-244A-F940-ACDC-B93378B9A90E}"/>
              </a:ext>
            </a:extLst>
          </p:cNvPr>
          <p:cNvSpPr>
            <a:spLocks noGrp="1"/>
          </p:cNvSpPr>
          <p:nvPr>
            <p:ph type="title"/>
          </p:nvPr>
        </p:nvSpPr>
        <p:spPr>
          <a:xfrm>
            <a:off x="457200" y="0"/>
            <a:ext cx="8229600" cy="944562"/>
          </a:xfrm>
        </p:spPr>
        <p:txBody>
          <a:bodyPr/>
          <a:lstStyle/>
          <a:p>
            <a:r>
              <a:rPr lang="en-US" dirty="0"/>
              <a:t>Treatment Contrasts</a:t>
            </a:r>
          </a:p>
        </p:txBody>
      </p:sp>
      <p:sp>
        <p:nvSpPr>
          <p:cNvPr id="3" name="Content Placeholder 2">
            <a:extLst>
              <a:ext uri="{FF2B5EF4-FFF2-40B4-BE49-F238E27FC236}">
                <a16:creationId xmlns:a16="http://schemas.microsoft.com/office/drawing/2014/main" id="{41A0D516-9DD4-F94A-9B46-B5FA22B68D7F}"/>
              </a:ext>
            </a:extLst>
          </p:cNvPr>
          <p:cNvSpPr>
            <a:spLocks noGrp="1"/>
          </p:cNvSpPr>
          <p:nvPr>
            <p:ph idx="1"/>
          </p:nvPr>
        </p:nvSpPr>
        <p:spPr>
          <a:xfrm>
            <a:off x="478971" y="762000"/>
            <a:ext cx="8229600" cy="5608638"/>
          </a:xfrm>
        </p:spPr>
        <p:txBody>
          <a:bodyPr/>
          <a:lstStyle/>
          <a:p>
            <a:pPr marL="0" indent="0">
              <a:buNone/>
            </a:pPr>
            <a:r>
              <a:rPr lang="en-US" dirty="0"/>
              <a:t>After considering overall differences </a:t>
            </a:r>
            <a:r>
              <a:rPr lang="en-US" u="sng" dirty="0"/>
              <a:t>among</a:t>
            </a:r>
            <a:r>
              <a:rPr lang="en-US" dirty="0"/>
              <a:t> groups, are there then </a:t>
            </a:r>
            <a:r>
              <a:rPr lang="en-US" dirty="0">
                <a:solidFill>
                  <a:srgbClr val="0432FF"/>
                </a:solidFill>
              </a:rPr>
              <a:t>pairwise differences </a:t>
            </a:r>
            <a:r>
              <a:rPr lang="en-US" u="sng" dirty="0">
                <a:solidFill>
                  <a:srgbClr val="0432FF"/>
                </a:solidFill>
              </a:rPr>
              <a:t>between</a:t>
            </a:r>
            <a:r>
              <a:rPr lang="en-US" dirty="0">
                <a:solidFill>
                  <a:srgbClr val="0432FF"/>
                </a:solidFill>
              </a:rPr>
              <a:t> groups</a:t>
            </a:r>
            <a:r>
              <a:rPr lang="en-US" dirty="0"/>
              <a:t>?</a:t>
            </a:r>
          </a:p>
          <a:p>
            <a:pPr marL="0" indent="0">
              <a:buNone/>
            </a:pPr>
            <a:r>
              <a:rPr lang="en-US" dirty="0">
                <a:solidFill>
                  <a:srgbClr val="C00000"/>
                </a:solidFill>
              </a:rPr>
              <a:t>summary</a:t>
            </a:r>
            <a:r>
              <a:rPr lang="en-US" dirty="0"/>
              <a:t>(</a:t>
            </a:r>
            <a:r>
              <a:rPr lang="en-US" dirty="0" err="1"/>
              <a:t>model_grow</a:t>
            </a:r>
            <a:r>
              <a:rPr lang="en-US" dirty="0"/>
              <a:t>)</a:t>
            </a:r>
          </a:p>
          <a:p>
            <a:endParaRPr lang="en-US" dirty="0"/>
          </a:p>
        </p:txBody>
      </p:sp>
      <p:sp>
        <p:nvSpPr>
          <p:cNvPr id="4" name="TextBox 3">
            <a:extLst>
              <a:ext uri="{FF2B5EF4-FFF2-40B4-BE49-F238E27FC236}">
                <a16:creationId xmlns:a16="http://schemas.microsoft.com/office/drawing/2014/main" id="{B3A2283C-1FEE-4F4B-9C0B-2479E1528D29}"/>
              </a:ext>
            </a:extLst>
          </p:cNvPr>
          <p:cNvSpPr txBox="1"/>
          <p:nvPr/>
        </p:nvSpPr>
        <p:spPr>
          <a:xfrm>
            <a:off x="1066800" y="2115880"/>
            <a:ext cx="7848600" cy="5016758"/>
          </a:xfrm>
          <a:prstGeom prst="rect">
            <a:avLst/>
          </a:prstGeom>
          <a:noFill/>
        </p:spPr>
        <p:txBody>
          <a:bodyPr wrap="square" rtlCol="0">
            <a:spAutoFit/>
          </a:bodyPr>
          <a:lstStyle/>
          <a:p>
            <a:r>
              <a:rPr lang="en-US" sz="1600" dirty="0"/>
              <a:t>Call:</a:t>
            </a:r>
          </a:p>
          <a:p>
            <a:r>
              <a:rPr lang="en-US" sz="1600" dirty="0" err="1"/>
              <a:t>lm</a:t>
            </a:r>
            <a:r>
              <a:rPr lang="en-US" sz="1600" dirty="0"/>
              <a:t>(formula = </a:t>
            </a:r>
            <a:r>
              <a:rPr lang="en-US" sz="1600" dirty="0" err="1"/>
              <a:t>growth.rate</a:t>
            </a:r>
            <a:r>
              <a:rPr lang="en-US" sz="1600" dirty="0"/>
              <a:t> ~ parasite, data = daphnia)</a:t>
            </a:r>
          </a:p>
          <a:p>
            <a:endParaRPr lang="en-US" sz="1600" dirty="0"/>
          </a:p>
          <a:p>
            <a:r>
              <a:rPr lang="en-US" sz="1600" dirty="0"/>
              <a:t>Residuals:</a:t>
            </a:r>
          </a:p>
          <a:p>
            <a:r>
              <a:rPr lang="en-US" sz="1600" dirty="0"/>
              <a:t>     Min       1Q   	Median       3Q      Max </a:t>
            </a:r>
          </a:p>
          <a:p>
            <a:r>
              <a:rPr lang="en-US" sz="1600" dirty="0"/>
              <a:t>-0.41930 -0.09696  0.01408  0.12267  0.31790 </a:t>
            </a:r>
          </a:p>
          <a:p>
            <a:endParaRPr lang="en-US" sz="1600" dirty="0"/>
          </a:p>
          <a:p>
            <a:r>
              <a:rPr lang="en-US" sz="1600" dirty="0"/>
              <a:t>Coefficients:</a:t>
            </a:r>
          </a:p>
          <a:p>
            <a:r>
              <a:rPr lang="en-US" sz="1600" dirty="0"/>
              <a:t>                                  		    Estimate Std. Error   t value      </a:t>
            </a:r>
            <a:r>
              <a:rPr lang="en-US" sz="1600" dirty="0" err="1"/>
              <a:t>Pr</a:t>
            </a:r>
            <a:r>
              <a:rPr lang="en-US" sz="1600" dirty="0"/>
              <a:t>(&gt;|t|)    </a:t>
            </a:r>
          </a:p>
          <a:p>
            <a:r>
              <a:rPr lang="en-US" sz="1600" dirty="0"/>
              <a:t>(Intercept)                        	     1.21391    0.05688    21.340    &lt; 2e-16 ***</a:t>
            </a:r>
          </a:p>
          <a:p>
            <a:r>
              <a:rPr lang="en-US" sz="1600" dirty="0" err="1"/>
              <a:t>parasiteMetschnikowia</a:t>
            </a:r>
            <a:r>
              <a:rPr lang="en-US" sz="1600" dirty="0"/>
              <a:t> </a:t>
            </a:r>
            <a:r>
              <a:rPr lang="en-US" sz="1600" dirty="0" err="1"/>
              <a:t>bicuspidata</a:t>
            </a:r>
            <a:r>
              <a:rPr lang="en-US" sz="1600" dirty="0"/>
              <a:t> -0.41275    0.08045    -5.131    1.01e-05 ***</a:t>
            </a:r>
          </a:p>
          <a:p>
            <a:r>
              <a:rPr lang="en-US" sz="1600" dirty="0" err="1"/>
              <a:t>parasitePansporella</a:t>
            </a:r>
            <a:r>
              <a:rPr lang="en-US" sz="1600" dirty="0"/>
              <a:t> </a:t>
            </a:r>
            <a:r>
              <a:rPr lang="en-US" sz="1600" dirty="0" err="1"/>
              <a:t>perplexa</a:t>
            </a:r>
            <a:r>
              <a:rPr lang="en-US" sz="1600" dirty="0"/>
              <a:t>      	    -0.13755    0.08045    -1.710    0.0959 .  </a:t>
            </a:r>
          </a:p>
          <a:p>
            <a:r>
              <a:rPr lang="en-US" sz="1600" dirty="0" err="1"/>
              <a:t>parasitePasteuria</a:t>
            </a:r>
            <a:r>
              <a:rPr lang="en-US" sz="1600" dirty="0"/>
              <a:t> </a:t>
            </a:r>
            <a:r>
              <a:rPr lang="en-US" sz="1600" dirty="0" err="1"/>
              <a:t>ramosa</a:t>
            </a:r>
            <a:r>
              <a:rPr lang="en-US" sz="1600" dirty="0"/>
              <a:t>         	    -0.73171    0.08045    -9.096    7.34e-11 ***</a:t>
            </a:r>
          </a:p>
          <a:p>
            <a:r>
              <a:rPr lang="en-US" sz="1600" dirty="0"/>
              <a:t>---</a:t>
            </a:r>
          </a:p>
          <a:p>
            <a:r>
              <a:rPr lang="en-US" sz="1600" dirty="0" err="1"/>
              <a:t>Signif</a:t>
            </a:r>
            <a:r>
              <a:rPr lang="en-US" sz="1600" dirty="0"/>
              <a:t>. codes:  0 ‘***’ 0.001 ‘**’ 0.01 ‘*’ 0.05 ‘.’ 0.1 ‘ ’ 1</a:t>
            </a:r>
          </a:p>
          <a:p>
            <a:endParaRPr lang="en-US" sz="1600" dirty="0"/>
          </a:p>
          <a:p>
            <a:r>
              <a:rPr lang="en-US" sz="1600" dirty="0"/>
              <a:t>Residual standard error: 0.1799 on 36 degrees of freedom</a:t>
            </a:r>
          </a:p>
          <a:p>
            <a:r>
              <a:rPr lang="en-US" sz="1600" dirty="0"/>
              <a:t>Multiple R-squared:  0.7293,	Adjusted R-squared:  0.7067 </a:t>
            </a:r>
          </a:p>
          <a:p>
            <a:r>
              <a:rPr lang="en-US" sz="1600" dirty="0"/>
              <a:t>F-statistic: 32.33 on 3 and 36 DF,  p-value: 2.571e-10</a:t>
            </a:r>
          </a:p>
          <a:p>
            <a:endParaRPr lang="en-US" sz="1600" dirty="0"/>
          </a:p>
        </p:txBody>
      </p:sp>
      <p:sp>
        <p:nvSpPr>
          <p:cNvPr id="5" name="Rectangle 4">
            <a:extLst>
              <a:ext uri="{FF2B5EF4-FFF2-40B4-BE49-F238E27FC236}">
                <a16:creationId xmlns:a16="http://schemas.microsoft.com/office/drawing/2014/main" id="{39CD9D76-3537-8347-92EF-D80900A6C191}"/>
              </a:ext>
            </a:extLst>
          </p:cNvPr>
          <p:cNvSpPr/>
          <p:nvPr/>
        </p:nvSpPr>
        <p:spPr>
          <a:xfrm>
            <a:off x="4038600" y="434340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21AD03-B810-724D-B6D4-67EB48312D94}"/>
              </a:ext>
            </a:extLst>
          </p:cNvPr>
          <p:cNvCxnSpPr>
            <a:cxnSpLocks/>
          </p:cNvCxnSpPr>
          <p:nvPr/>
        </p:nvCxnSpPr>
        <p:spPr>
          <a:xfrm flipV="1">
            <a:off x="4876800" y="2686109"/>
            <a:ext cx="1676400" cy="165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6264CD-6231-1349-948C-46DD3A753B46}"/>
              </a:ext>
            </a:extLst>
          </p:cNvPr>
          <p:cNvSpPr txBox="1"/>
          <p:nvPr/>
        </p:nvSpPr>
        <p:spPr>
          <a:xfrm>
            <a:off x="5562600" y="1824335"/>
            <a:ext cx="3505200" cy="861774"/>
          </a:xfrm>
          <a:prstGeom prst="rect">
            <a:avLst/>
          </a:prstGeom>
          <a:noFill/>
          <a:ln>
            <a:solidFill>
              <a:schemeClr val="tx1"/>
            </a:solidFill>
          </a:ln>
        </p:spPr>
        <p:txBody>
          <a:bodyPr wrap="square" rtlCol="0">
            <a:spAutoFit/>
          </a:bodyPr>
          <a:lstStyle/>
          <a:p>
            <a:r>
              <a:rPr lang="en-US" dirty="0">
                <a:solidFill>
                  <a:srgbClr val="FF0000"/>
                </a:solidFill>
              </a:rPr>
              <a:t>Mean of the control group.</a:t>
            </a:r>
          </a:p>
          <a:p>
            <a:r>
              <a:rPr lang="en-US" dirty="0">
                <a:solidFill>
                  <a:srgbClr val="FF0000"/>
                </a:solidFill>
              </a:rPr>
              <a:t>‘control’ is first alphabetically</a:t>
            </a:r>
          </a:p>
          <a:p>
            <a:r>
              <a:rPr lang="en-US" sz="1400" dirty="0"/>
              <a:t>control</a:t>
            </a:r>
            <a:r>
              <a:rPr lang="en-US" sz="1400" b="1" dirty="0"/>
              <a:t>&lt;</a:t>
            </a:r>
            <a:r>
              <a:rPr lang="en-US" sz="1400" dirty="0"/>
              <a:t>M. </a:t>
            </a:r>
            <a:r>
              <a:rPr lang="en-US" sz="1400" dirty="0" err="1"/>
              <a:t>bicuspidata</a:t>
            </a:r>
            <a:r>
              <a:rPr lang="en-US" sz="1400" b="1" dirty="0"/>
              <a:t>&lt;</a:t>
            </a:r>
            <a:r>
              <a:rPr lang="en-US" sz="1400" dirty="0"/>
              <a:t>P. </a:t>
            </a:r>
            <a:r>
              <a:rPr lang="en-US" sz="1400" dirty="0" err="1"/>
              <a:t>perplexa</a:t>
            </a:r>
            <a:r>
              <a:rPr lang="en-US" sz="1400" b="1" dirty="0"/>
              <a:t>&lt;</a:t>
            </a:r>
            <a:r>
              <a:rPr lang="en-US" sz="1400" dirty="0"/>
              <a:t>P. </a:t>
            </a:r>
            <a:r>
              <a:rPr lang="en-US" sz="1400" dirty="0" err="1"/>
              <a:t>ramosa</a:t>
            </a:r>
            <a:endParaRPr lang="en-US" sz="1400" dirty="0">
              <a:solidFill>
                <a:srgbClr val="FF0000"/>
              </a:solidFill>
            </a:endParaRPr>
          </a:p>
        </p:txBody>
      </p:sp>
      <p:sp>
        <p:nvSpPr>
          <p:cNvPr id="6" name="TextBox 5">
            <a:extLst>
              <a:ext uri="{FF2B5EF4-FFF2-40B4-BE49-F238E27FC236}">
                <a16:creationId xmlns:a16="http://schemas.microsoft.com/office/drawing/2014/main" id="{FC986A48-8C46-E647-AEA4-25B797356D60}"/>
              </a:ext>
            </a:extLst>
          </p:cNvPr>
          <p:cNvSpPr txBox="1"/>
          <p:nvPr/>
        </p:nvSpPr>
        <p:spPr>
          <a:xfrm>
            <a:off x="7714716" y="4191000"/>
            <a:ext cx="1381027" cy="1200329"/>
          </a:xfrm>
          <a:prstGeom prst="rect">
            <a:avLst/>
          </a:prstGeom>
          <a:noFill/>
          <a:ln>
            <a:solidFill>
              <a:srgbClr val="0432FF"/>
            </a:solidFill>
          </a:ln>
        </p:spPr>
        <p:txBody>
          <a:bodyPr wrap="square" rtlCol="0">
            <a:spAutoFit/>
          </a:bodyPr>
          <a:lstStyle/>
          <a:p>
            <a:r>
              <a:rPr lang="en-US" dirty="0">
                <a:solidFill>
                  <a:srgbClr val="0432FF"/>
                </a:solidFill>
              </a:rPr>
              <a:t>How group means</a:t>
            </a:r>
          </a:p>
          <a:p>
            <a:r>
              <a:rPr lang="en-US" dirty="0">
                <a:solidFill>
                  <a:srgbClr val="0432FF"/>
                </a:solidFill>
              </a:rPr>
              <a:t>differ from the ‘control’</a:t>
            </a:r>
          </a:p>
        </p:txBody>
      </p:sp>
      <p:sp>
        <p:nvSpPr>
          <p:cNvPr id="9" name="TextBox 8">
            <a:extLst>
              <a:ext uri="{FF2B5EF4-FFF2-40B4-BE49-F238E27FC236}">
                <a16:creationId xmlns:a16="http://schemas.microsoft.com/office/drawing/2014/main" id="{D38619F7-E796-114B-866B-BFAB755440B9}"/>
              </a:ext>
            </a:extLst>
          </p:cNvPr>
          <p:cNvSpPr txBox="1"/>
          <p:nvPr/>
        </p:nvSpPr>
        <p:spPr>
          <a:xfrm>
            <a:off x="6396815" y="5829214"/>
            <a:ext cx="2518586" cy="923330"/>
          </a:xfrm>
          <a:prstGeom prst="rect">
            <a:avLst/>
          </a:prstGeom>
          <a:noFill/>
          <a:ln>
            <a:solidFill>
              <a:srgbClr val="0432FF"/>
            </a:solidFill>
          </a:ln>
        </p:spPr>
        <p:txBody>
          <a:bodyPr wrap="square" rtlCol="0">
            <a:spAutoFit/>
          </a:bodyPr>
          <a:lstStyle/>
          <a:p>
            <a:r>
              <a:rPr lang="en-US" dirty="0">
                <a:solidFill>
                  <a:srgbClr val="0432FF"/>
                </a:solidFill>
              </a:rPr>
              <a:t>How this model</a:t>
            </a:r>
          </a:p>
          <a:p>
            <a:r>
              <a:rPr lang="en-US" dirty="0">
                <a:solidFill>
                  <a:srgbClr val="0432FF"/>
                </a:solidFill>
              </a:rPr>
              <a:t>differs from the null model (overall).</a:t>
            </a:r>
          </a:p>
        </p:txBody>
      </p:sp>
    </p:spTree>
    <p:extLst>
      <p:ext uri="{BB962C8B-B14F-4D97-AF65-F5344CB8AC3E}">
        <p14:creationId xmlns:p14="http://schemas.microsoft.com/office/powerpoint/2010/main" val="2714341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100-244A-F940-ACDC-B93378B9A90E}"/>
              </a:ext>
            </a:extLst>
          </p:cNvPr>
          <p:cNvSpPr>
            <a:spLocks noGrp="1"/>
          </p:cNvSpPr>
          <p:nvPr>
            <p:ph type="title"/>
          </p:nvPr>
        </p:nvSpPr>
        <p:spPr>
          <a:xfrm>
            <a:off x="457200" y="0"/>
            <a:ext cx="8229600" cy="944562"/>
          </a:xfrm>
        </p:spPr>
        <p:txBody>
          <a:bodyPr/>
          <a:lstStyle/>
          <a:p>
            <a:r>
              <a:rPr lang="en-US" dirty="0"/>
              <a:t>Treatment Contrasts</a:t>
            </a:r>
          </a:p>
        </p:txBody>
      </p:sp>
      <p:sp>
        <p:nvSpPr>
          <p:cNvPr id="3" name="Content Placeholder 2">
            <a:extLst>
              <a:ext uri="{FF2B5EF4-FFF2-40B4-BE49-F238E27FC236}">
                <a16:creationId xmlns:a16="http://schemas.microsoft.com/office/drawing/2014/main" id="{41A0D516-9DD4-F94A-9B46-B5FA22B68D7F}"/>
              </a:ext>
            </a:extLst>
          </p:cNvPr>
          <p:cNvSpPr>
            <a:spLocks noGrp="1"/>
          </p:cNvSpPr>
          <p:nvPr>
            <p:ph idx="1"/>
          </p:nvPr>
        </p:nvSpPr>
        <p:spPr>
          <a:xfrm>
            <a:off x="453571" y="3886200"/>
            <a:ext cx="8229600" cy="2819400"/>
          </a:xfrm>
        </p:spPr>
        <p:txBody>
          <a:bodyPr>
            <a:noAutofit/>
          </a:bodyPr>
          <a:lstStyle/>
          <a:p>
            <a:r>
              <a:rPr lang="en-US" sz="2200" dirty="0"/>
              <a:t>In an ANOVA, we can assume that the word ‘(Intercept)’ represents the first level of the </a:t>
            </a:r>
            <a:r>
              <a:rPr lang="en-US" sz="2200" dirty="0">
                <a:solidFill>
                  <a:srgbClr val="FF0000"/>
                </a:solidFill>
              </a:rPr>
              <a:t>alphabetically ordered treatment levels</a:t>
            </a:r>
            <a:r>
              <a:rPr lang="en-US" sz="2200" dirty="0"/>
              <a:t>.</a:t>
            </a:r>
          </a:p>
          <a:p>
            <a:r>
              <a:rPr lang="en-US" sz="2200" dirty="0"/>
              <a:t>Treatment contrasts report </a:t>
            </a:r>
            <a:r>
              <a:rPr lang="en-US" sz="2200" b="1" dirty="0">
                <a:solidFill>
                  <a:srgbClr val="0432FF"/>
                </a:solidFill>
              </a:rPr>
              <a:t>differences</a:t>
            </a:r>
            <a:r>
              <a:rPr lang="en-US" sz="2200" dirty="0">
                <a:solidFill>
                  <a:srgbClr val="0432FF"/>
                </a:solidFill>
              </a:rPr>
              <a:t> between the reference level </a:t>
            </a:r>
            <a:r>
              <a:rPr lang="en-US" sz="2200" dirty="0"/>
              <a:t>(in this case, the control) </a:t>
            </a:r>
            <a:r>
              <a:rPr lang="en-US" sz="2200" dirty="0">
                <a:solidFill>
                  <a:srgbClr val="0432FF"/>
                </a:solidFill>
              </a:rPr>
              <a:t>and the other levels </a:t>
            </a:r>
            <a:r>
              <a:rPr lang="en-US" sz="2200" dirty="0"/>
              <a:t>(not the means)</a:t>
            </a:r>
          </a:p>
          <a:p>
            <a:r>
              <a:rPr lang="en-US" sz="2200" dirty="0"/>
              <a:t>So, in the summary table, the numbers associated with each parasite are differences between growth rates associated with that parasite and the control. This is why they are all negative.</a:t>
            </a:r>
          </a:p>
          <a:p>
            <a:endParaRPr lang="en-US" sz="2200" dirty="0"/>
          </a:p>
          <a:p>
            <a:endParaRPr lang="en-US" sz="2200" dirty="0"/>
          </a:p>
          <a:p>
            <a:endParaRPr lang="en-US" sz="2200" dirty="0"/>
          </a:p>
        </p:txBody>
      </p:sp>
      <p:sp>
        <p:nvSpPr>
          <p:cNvPr id="4" name="TextBox 3">
            <a:extLst>
              <a:ext uri="{FF2B5EF4-FFF2-40B4-BE49-F238E27FC236}">
                <a16:creationId xmlns:a16="http://schemas.microsoft.com/office/drawing/2014/main" id="{B3A2283C-1FEE-4F4B-9C0B-2479E1528D29}"/>
              </a:ext>
            </a:extLst>
          </p:cNvPr>
          <p:cNvSpPr txBox="1"/>
          <p:nvPr/>
        </p:nvSpPr>
        <p:spPr>
          <a:xfrm>
            <a:off x="1121228" y="763012"/>
            <a:ext cx="6803572" cy="3046988"/>
          </a:xfrm>
          <a:prstGeom prst="rect">
            <a:avLst/>
          </a:prstGeom>
          <a:noFill/>
          <a:ln>
            <a:solidFill>
              <a:schemeClr val="tx1"/>
            </a:solidFill>
          </a:ln>
        </p:spPr>
        <p:txBody>
          <a:bodyPr wrap="square" rtlCol="0">
            <a:spAutoFit/>
          </a:bodyPr>
          <a:lstStyle/>
          <a:p>
            <a:r>
              <a:rPr lang="en-US" sz="1600" dirty="0"/>
              <a:t>Coefficients:</a:t>
            </a:r>
          </a:p>
          <a:p>
            <a:r>
              <a:rPr lang="en-US" sz="1600" dirty="0"/>
              <a:t>                                  		    Estimate Std. Error   t value      </a:t>
            </a:r>
            <a:r>
              <a:rPr lang="en-US" sz="1600" dirty="0" err="1"/>
              <a:t>Pr</a:t>
            </a:r>
            <a:r>
              <a:rPr lang="en-US" sz="1600" dirty="0"/>
              <a:t>(&gt;|t|)    </a:t>
            </a:r>
          </a:p>
          <a:p>
            <a:r>
              <a:rPr lang="en-US" sz="1600" dirty="0"/>
              <a:t>(Intercept)                        	     1.21391    0.05688    21.340    &lt; 2e-16 ***</a:t>
            </a:r>
          </a:p>
          <a:p>
            <a:r>
              <a:rPr lang="en-US" sz="1600" dirty="0" err="1"/>
              <a:t>parasiteMetschnikowia</a:t>
            </a:r>
            <a:r>
              <a:rPr lang="en-US" sz="1600" dirty="0"/>
              <a:t> </a:t>
            </a:r>
            <a:r>
              <a:rPr lang="en-US" sz="1600" dirty="0" err="1"/>
              <a:t>bicuspidata</a:t>
            </a:r>
            <a:r>
              <a:rPr lang="en-US" sz="1600" dirty="0"/>
              <a:t> -0.41275    0.08045    -5.131    1.01e-05 ***</a:t>
            </a:r>
          </a:p>
          <a:p>
            <a:r>
              <a:rPr lang="en-US" sz="1600" dirty="0" err="1"/>
              <a:t>parasitePansporella</a:t>
            </a:r>
            <a:r>
              <a:rPr lang="en-US" sz="1600" dirty="0"/>
              <a:t> </a:t>
            </a:r>
            <a:r>
              <a:rPr lang="en-US" sz="1600" dirty="0" err="1"/>
              <a:t>perplexa</a:t>
            </a:r>
            <a:r>
              <a:rPr lang="en-US" sz="1600" dirty="0"/>
              <a:t>      	    -0.13755    0.08045    -1.710    0.0959 .  </a:t>
            </a:r>
          </a:p>
          <a:p>
            <a:r>
              <a:rPr lang="en-US" sz="1600" dirty="0" err="1"/>
              <a:t>parasitePasteuria</a:t>
            </a:r>
            <a:r>
              <a:rPr lang="en-US" sz="1600" dirty="0"/>
              <a:t> </a:t>
            </a:r>
            <a:r>
              <a:rPr lang="en-US" sz="1600" dirty="0" err="1"/>
              <a:t>ramosa</a:t>
            </a:r>
            <a:r>
              <a:rPr lang="en-US" sz="1600" dirty="0"/>
              <a:t>         	    -0.73171    0.08045    -9.096    7.34e-11 ***</a:t>
            </a:r>
          </a:p>
          <a:p>
            <a:r>
              <a:rPr lang="en-US" sz="1600" dirty="0"/>
              <a:t>---</a:t>
            </a:r>
          </a:p>
          <a:p>
            <a:r>
              <a:rPr lang="en-US" sz="1600" dirty="0" err="1"/>
              <a:t>Signif</a:t>
            </a:r>
            <a:r>
              <a:rPr lang="en-US" sz="1600" dirty="0"/>
              <a:t>. codes:  0 ‘***’ 0.001 ‘**’ 0.01 ‘*’ 0.05 ‘.’ 0.1 ‘ ’ 1</a:t>
            </a:r>
          </a:p>
          <a:p>
            <a:endParaRPr lang="en-US" sz="1600" dirty="0"/>
          </a:p>
          <a:p>
            <a:r>
              <a:rPr lang="en-US" sz="1600" dirty="0"/>
              <a:t>Residual standard error: 0.1799 on 36 degrees of freedom</a:t>
            </a:r>
          </a:p>
          <a:p>
            <a:r>
              <a:rPr lang="en-US" sz="1600" dirty="0"/>
              <a:t>Multiple R-squared:  0.7293,	Adjusted R-squared:  0.7067 </a:t>
            </a:r>
          </a:p>
          <a:p>
            <a:r>
              <a:rPr lang="en-US" sz="1600" dirty="0"/>
              <a:t>F-statistic: 32.33 on 3 and 36 DF,  p-value: 2.571e-10</a:t>
            </a:r>
          </a:p>
        </p:txBody>
      </p:sp>
      <p:sp>
        <p:nvSpPr>
          <p:cNvPr id="5" name="Rectangle 4">
            <a:extLst>
              <a:ext uri="{FF2B5EF4-FFF2-40B4-BE49-F238E27FC236}">
                <a16:creationId xmlns:a16="http://schemas.microsoft.com/office/drawing/2014/main" id="{39CD9D76-3537-8347-92EF-D80900A6C191}"/>
              </a:ext>
            </a:extLst>
          </p:cNvPr>
          <p:cNvSpPr/>
          <p:nvPr/>
        </p:nvSpPr>
        <p:spPr>
          <a:xfrm>
            <a:off x="4114800" y="1323708"/>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5073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044D-1BDF-F748-98A5-3FAB010475B8}"/>
              </a:ext>
            </a:extLst>
          </p:cNvPr>
          <p:cNvSpPr>
            <a:spLocks noGrp="1"/>
          </p:cNvSpPr>
          <p:nvPr>
            <p:ph type="title"/>
          </p:nvPr>
        </p:nvSpPr>
        <p:spPr>
          <a:xfrm>
            <a:off x="457200" y="76200"/>
            <a:ext cx="8229600" cy="944562"/>
          </a:xfrm>
        </p:spPr>
        <p:txBody>
          <a:bodyPr/>
          <a:lstStyle/>
          <a:p>
            <a:r>
              <a:rPr lang="en-US" dirty="0"/>
              <a:t>Recall calculating means with </a:t>
            </a:r>
            <a:r>
              <a:rPr lang="en-US" i="1" dirty="0" err="1"/>
              <a:t>dplyr</a:t>
            </a:r>
            <a:endParaRPr lang="en-US" i="1" dirty="0"/>
          </a:p>
        </p:txBody>
      </p:sp>
      <p:sp>
        <p:nvSpPr>
          <p:cNvPr id="3" name="Content Placeholder 2">
            <a:extLst>
              <a:ext uri="{FF2B5EF4-FFF2-40B4-BE49-F238E27FC236}">
                <a16:creationId xmlns:a16="http://schemas.microsoft.com/office/drawing/2014/main" id="{51B72A8F-8F77-414D-9381-34510DBA49F0}"/>
              </a:ext>
            </a:extLst>
          </p:cNvPr>
          <p:cNvSpPr>
            <a:spLocks noGrp="1"/>
          </p:cNvSpPr>
          <p:nvPr>
            <p:ph idx="1"/>
          </p:nvPr>
        </p:nvSpPr>
        <p:spPr>
          <a:xfrm>
            <a:off x="457200" y="1020762"/>
            <a:ext cx="8229600" cy="5105400"/>
          </a:xfrm>
        </p:spPr>
        <p:txBody>
          <a:bodyPr/>
          <a:lstStyle/>
          <a:p>
            <a:pPr marL="0" indent="0">
              <a:buNone/>
            </a:pPr>
            <a:r>
              <a:rPr lang="en-US" dirty="0"/>
              <a:t># get the mean growth rates</a:t>
            </a:r>
          </a:p>
          <a:p>
            <a:pPr marL="0" indent="0">
              <a:buNone/>
            </a:pPr>
            <a:r>
              <a:rPr lang="en-US" dirty="0" err="1"/>
              <a:t>sumDat</a:t>
            </a:r>
            <a:r>
              <a:rPr lang="en-US" dirty="0"/>
              <a:t> &lt;- daphnia %&gt;%</a:t>
            </a:r>
          </a:p>
          <a:p>
            <a:pPr marL="0" indent="0">
              <a:buNone/>
            </a:pPr>
            <a:r>
              <a:rPr lang="en-US" dirty="0"/>
              <a:t>	</a:t>
            </a:r>
            <a:r>
              <a:rPr lang="en-US" dirty="0" err="1">
                <a:solidFill>
                  <a:srgbClr val="C00000"/>
                </a:solidFill>
              </a:rPr>
              <a:t>group_by</a:t>
            </a:r>
            <a:r>
              <a:rPr lang="en-US" dirty="0"/>
              <a:t>(parasite) %&gt;%</a:t>
            </a:r>
          </a:p>
          <a:p>
            <a:pPr marL="0" indent="0">
              <a:buNone/>
            </a:pPr>
            <a:r>
              <a:rPr lang="en-US" dirty="0"/>
              <a:t>		</a:t>
            </a:r>
            <a:r>
              <a:rPr lang="en-US" dirty="0" err="1">
                <a:solidFill>
                  <a:srgbClr val="C00000"/>
                </a:solidFill>
              </a:rPr>
              <a:t>summarise</a:t>
            </a:r>
            <a:r>
              <a:rPr lang="en-US" dirty="0"/>
              <a:t>(</a:t>
            </a:r>
            <a:r>
              <a:rPr lang="en-US" dirty="0" err="1">
                <a:solidFill>
                  <a:srgbClr val="00B050"/>
                </a:solidFill>
              </a:rPr>
              <a:t>meanGR</a:t>
            </a:r>
            <a:r>
              <a:rPr lang="en-US" dirty="0"/>
              <a:t> = </a:t>
            </a:r>
            <a:r>
              <a:rPr lang="en-US" dirty="0">
                <a:solidFill>
                  <a:srgbClr val="C00000"/>
                </a:solidFill>
              </a:rPr>
              <a:t>mean</a:t>
            </a:r>
            <a:r>
              <a:rPr lang="en-US" dirty="0"/>
              <a:t>(</a:t>
            </a:r>
            <a:r>
              <a:rPr lang="en-US" dirty="0" err="1"/>
              <a:t>growth.rate</a:t>
            </a:r>
            <a:r>
              <a:rPr lang="en-US" dirty="0"/>
              <a:t>))</a:t>
            </a:r>
          </a:p>
          <a:p>
            <a:endParaRPr lang="en-US" dirty="0"/>
          </a:p>
        </p:txBody>
      </p:sp>
      <p:sp>
        <p:nvSpPr>
          <p:cNvPr id="4" name="TextBox 3">
            <a:extLst>
              <a:ext uri="{FF2B5EF4-FFF2-40B4-BE49-F238E27FC236}">
                <a16:creationId xmlns:a16="http://schemas.microsoft.com/office/drawing/2014/main" id="{BC7D53C7-A123-F74E-8F70-6DD5443FDBDC}"/>
              </a:ext>
            </a:extLst>
          </p:cNvPr>
          <p:cNvSpPr txBox="1"/>
          <p:nvPr/>
        </p:nvSpPr>
        <p:spPr>
          <a:xfrm>
            <a:off x="428171" y="3628073"/>
            <a:ext cx="3757760" cy="2031325"/>
          </a:xfrm>
          <a:prstGeom prst="rect">
            <a:avLst/>
          </a:prstGeom>
          <a:noFill/>
          <a:ln>
            <a:solidFill>
              <a:schemeClr val="tx1"/>
            </a:solidFill>
          </a:ln>
        </p:spPr>
        <p:txBody>
          <a:bodyPr wrap="none" rtlCol="0">
            <a:spAutoFit/>
          </a:bodyPr>
          <a:lstStyle/>
          <a:p>
            <a:r>
              <a:rPr lang="en-US" dirty="0"/>
              <a:t># A </a:t>
            </a:r>
            <a:r>
              <a:rPr lang="en-US" dirty="0" err="1"/>
              <a:t>tibble</a:t>
            </a:r>
            <a:r>
              <a:rPr lang="en-US" dirty="0"/>
              <a:t>: 4 x 2</a:t>
            </a:r>
          </a:p>
          <a:p>
            <a:r>
              <a:rPr lang="en-US" dirty="0"/>
              <a:t>  parasite                  		</a:t>
            </a:r>
            <a:r>
              <a:rPr lang="en-US" dirty="0" err="1"/>
              <a:t>meanGR</a:t>
            </a:r>
            <a:endParaRPr lang="en-US" dirty="0"/>
          </a:p>
          <a:p>
            <a:r>
              <a:rPr lang="en-US" dirty="0"/>
              <a:t>  &lt;</a:t>
            </a:r>
            <a:r>
              <a:rPr lang="en-US" dirty="0" err="1"/>
              <a:t>fct</a:t>
            </a:r>
            <a:r>
              <a:rPr lang="en-US" dirty="0"/>
              <a:t>&gt;                      		&lt;</a:t>
            </a:r>
            <a:r>
              <a:rPr lang="en-US" dirty="0" err="1"/>
              <a:t>dbl</a:t>
            </a:r>
            <a:r>
              <a:rPr lang="en-US" dirty="0"/>
              <a:t>&gt;</a:t>
            </a:r>
          </a:p>
          <a:p>
            <a:r>
              <a:rPr lang="en-US" dirty="0"/>
              <a:t>1 control                    	1.21 </a:t>
            </a:r>
          </a:p>
          <a:p>
            <a:r>
              <a:rPr lang="en-US" dirty="0"/>
              <a:t>2 </a:t>
            </a:r>
            <a:r>
              <a:rPr lang="en-US" dirty="0" err="1"/>
              <a:t>Metschnikowia</a:t>
            </a:r>
            <a:r>
              <a:rPr lang="en-US" dirty="0"/>
              <a:t> </a:t>
            </a:r>
            <a:r>
              <a:rPr lang="en-US" dirty="0" err="1"/>
              <a:t>bicuspidata</a:t>
            </a:r>
            <a:r>
              <a:rPr lang="en-US" dirty="0"/>
              <a:t>	0.801</a:t>
            </a:r>
          </a:p>
          <a:p>
            <a:r>
              <a:rPr lang="en-US" dirty="0"/>
              <a:t>3 </a:t>
            </a:r>
            <a:r>
              <a:rPr lang="en-US" dirty="0" err="1"/>
              <a:t>Pansporella</a:t>
            </a:r>
            <a:r>
              <a:rPr lang="en-US" dirty="0"/>
              <a:t> </a:t>
            </a:r>
            <a:r>
              <a:rPr lang="en-US" dirty="0" err="1"/>
              <a:t>perplexa</a:t>
            </a:r>
            <a:r>
              <a:rPr lang="en-US" dirty="0"/>
              <a:t>       	1.08 </a:t>
            </a:r>
          </a:p>
          <a:p>
            <a:r>
              <a:rPr lang="en-US" dirty="0"/>
              <a:t>4 </a:t>
            </a:r>
            <a:r>
              <a:rPr lang="en-US" dirty="0" err="1"/>
              <a:t>Pasteuria</a:t>
            </a:r>
            <a:r>
              <a:rPr lang="en-US" dirty="0"/>
              <a:t> </a:t>
            </a:r>
            <a:r>
              <a:rPr lang="en-US" dirty="0" err="1"/>
              <a:t>ramosa</a:t>
            </a:r>
            <a:r>
              <a:rPr lang="en-US" dirty="0"/>
              <a:t>           	0.482</a:t>
            </a:r>
          </a:p>
        </p:txBody>
      </p:sp>
      <p:sp>
        <p:nvSpPr>
          <p:cNvPr id="5" name="TextBox 4">
            <a:extLst>
              <a:ext uri="{FF2B5EF4-FFF2-40B4-BE49-F238E27FC236}">
                <a16:creationId xmlns:a16="http://schemas.microsoft.com/office/drawing/2014/main" id="{92485A82-F669-344B-AB2E-4E8DBA83D1A9}"/>
              </a:ext>
            </a:extLst>
          </p:cNvPr>
          <p:cNvSpPr txBox="1"/>
          <p:nvPr/>
        </p:nvSpPr>
        <p:spPr>
          <a:xfrm>
            <a:off x="4307114" y="3352800"/>
            <a:ext cx="4608286" cy="3170099"/>
          </a:xfrm>
          <a:prstGeom prst="rect">
            <a:avLst/>
          </a:prstGeom>
          <a:noFill/>
        </p:spPr>
        <p:txBody>
          <a:bodyPr wrap="square" rtlCol="0">
            <a:spAutoFit/>
          </a:bodyPr>
          <a:lstStyle/>
          <a:p>
            <a:r>
              <a:rPr lang="en-US" sz="2000" dirty="0"/>
              <a:t>Now you can calculate by hand how 1.21 (the control growth rate) minus the treatment contrast for a given parasite in the </a:t>
            </a:r>
            <a:r>
              <a:rPr lang="en-US" sz="2000" dirty="0">
                <a:solidFill>
                  <a:srgbClr val="C00000"/>
                </a:solidFill>
              </a:rPr>
              <a:t>summary</a:t>
            </a:r>
            <a:r>
              <a:rPr lang="en-US" sz="2000" dirty="0"/>
              <a:t>() gives you the mean growth rate for that parasite. </a:t>
            </a:r>
          </a:p>
          <a:p>
            <a:endParaRPr lang="en-US" sz="2000" dirty="0"/>
          </a:p>
          <a:p>
            <a:r>
              <a:rPr lang="en-US" sz="2000" dirty="0"/>
              <a:t>For example, using the </a:t>
            </a:r>
            <a:r>
              <a:rPr lang="en-US" sz="2000" i="1" dirty="0"/>
              <a:t>P. </a:t>
            </a:r>
            <a:r>
              <a:rPr lang="en-US" sz="2000" i="1" dirty="0" err="1"/>
              <a:t>ramosa</a:t>
            </a:r>
            <a:r>
              <a:rPr lang="en-US" sz="2000" i="1" dirty="0"/>
              <a:t> </a:t>
            </a:r>
            <a:r>
              <a:rPr lang="en-US" sz="2000" dirty="0"/>
              <a:t>coefficient (see the summary table), we take 1.21 –0.73 = 0.48, which is the mean growth rate for </a:t>
            </a:r>
            <a:r>
              <a:rPr lang="en-US" sz="2000" i="1" dirty="0"/>
              <a:t>P. </a:t>
            </a:r>
            <a:r>
              <a:rPr lang="en-US" sz="2000" i="1" dirty="0" err="1"/>
              <a:t>ramosa</a:t>
            </a:r>
            <a:r>
              <a:rPr lang="en-US" sz="2000" dirty="0"/>
              <a:t>.</a:t>
            </a:r>
          </a:p>
        </p:txBody>
      </p:sp>
    </p:spTree>
    <p:extLst>
      <p:ext uri="{BB962C8B-B14F-4D97-AF65-F5344CB8AC3E}">
        <p14:creationId xmlns:p14="http://schemas.microsoft.com/office/powerpoint/2010/main" val="3528900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0722-4F9A-2A47-AA03-96ABC678C1DC}"/>
              </a:ext>
            </a:extLst>
          </p:cNvPr>
          <p:cNvSpPr>
            <a:spLocks noGrp="1"/>
          </p:cNvSpPr>
          <p:nvPr>
            <p:ph type="title"/>
          </p:nvPr>
        </p:nvSpPr>
        <p:spPr>
          <a:xfrm>
            <a:off x="478971" y="-182562"/>
            <a:ext cx="8229600" cy="944562"/>
          </a:xfrm>
        </p:spPr>
        <p:txBody>
          <a:bodyPr/>
          <a:lstStyle/>
          <a:p>
            <a:r>
              <a:rPr lang="en-US" dirty="0"/>
              <a:t>Multiple Contrasts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3F27A-028D-C14A-BA52-54093FCD948F}"/>
                  </a:ext>
                </a:extLst>
              </p:cNvPr>
              <p:cNvSpPr>
                <a:spLocks noGrp="1"/>
              </p:cNvSpPr>
              <p:nvPr>
                <p:ph idx="1"/>
              </p:nvPr>
            </p:nvSpPr>
            <p:spPr>
              <a:xfrm>
                <a:off x="478971" y="609600"/>
                <a:ext cx="8229600" cy="4648200"/>
              </a:xfrm>
            </p:spPr>
            <p:txBody>
              <a:bodyPr>
                <a:normAutofit fontScale="77500" lnSpcReduction="20000"/>
              </a:bodyPr>
              <a:lstStyle/>
              <a:p>
                <a:r>
                  <a:rPr lang="en-US" sz="2600" dirty="0"/>
                  <a:t>Treatment contrasts only tell you pairwise differences </a:t>
                </a:r>
                <a:r>
                  <a:rPr lang="en-US" sz="2600" dirty="0">
                    <a:solidFill>
                      <a:srgbClr val="0432FF"/>
                    </a:solidFill>
                  </a:rPr>
                  <a:t>relative to the control</a:t>
                </a:r>
                <a:r>
                  <a:rPr lang="en-US" sz="2600" dirty="0"/>
                  <a:t>, not pairwise </a:t>
                </a:r>
                <a:r>
                  <a:rPr lang="en-US" sz="2600" dirty="0">
                    <a:solidFill>
                      <a:srgbClr val="0432FF"/>
                    </a:solidFill>
                  </a:rPr>
                  <a:t>comparisons among all groups</a:t>
                </a:r>
                <a:r>
                  <a:rPr lang="en-US" sz="2600" dirty="0"/>
                  <a:t>. </a:t>
                </a:r>
              </a:p>
              <a:p>
                <a:endParaRPr lang="en-US" sz="2600" dirty="0"/>
              </a:p>
              <a:p>
                <a:r>
                  <a:rPr lang="en-US" sz="2600" dirty="0"/>
                  <a:t>However, we might want to distinguish among all groups (other than relative to control) </a:t>
                </a:r>
              </a:p>
              <a:p>
                <a:endParaRPr lang="en-US" sz="2600" dirty="0"/>
              </a:p>
              <a:p>
                <a:r>
                  <a:rPr lang="en-US" sz="2600" dirty="0"/>
                  <a:t>But doing a bunch of t-tests of pairwise comparisons increases our </a:t>
                </a:r>
                <a:r>
                  <a:rPr lang="en-US" sz="2600" dirty="0">
                    <a:solidFill>
                      <a:srgbClr val="0432FF"/>
                    </a:solidFill>
                  </a:rPr>
                  <a:t>family-wise error rate</a:t>
                </a:r>
                <a:r>
                  <a:rPr lang="en-US" sz="2600" dirty="0"/>
                  <a:t>, and alpha=0.05 is then no longer the correct threshold for comparison. (alpha=0.05 is the Type 1 Error Rate where 1 of 20 comparisons erroneously reject null hypothesis)</a:t>
                </a:r>
              </a:p>
              <a:p>
                <a:endParaRPr lang="en-US" sz="2600" dirty="0"/>
              </a:p>
              <a:p>
                <a:r>
                  <a:rPr lang="en-US" sz="2600" dirty="0"/>
                  <a:t>Probability that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e>
                    </m:bar>
                  </m:oMath>
                </a14:m>
                <a:r>
                  <a:rPr lang="en-US" sz="2600" baseline="-25000" dirty="0"/>
                  <a:t>1</a:t>
                </a:r>
                <a:r>
                  <a:rPr lang="en-US" sz="2600" dirty="0"/>
                  <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e>
                    </m:bar>
                  </m:oMath>
                </a14:m>
                <a:r>
                  <a:rPr lang="en-US" sz="2600" baseline="-25000" dirty="0"/>
                  <a:t>2 </a:t>
                </a:r>
                <a:r>
                  <a:rPr lang="en-US" sz="2600" dirty="0"/>
                  <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e>
                    </m:bar>
                  </m:oMath>
                </a14:m>
                <a:r>
                  <a:rPr lang="en-US" sz="2600" baseline="-25000" dirty="0"/>
                  <a:t>3 </a:t>
                </a:r>
                <a:r>
                  <a:rPr lang="en-US" sz="2600" dirty="0"/>
                  <a:t>=</a:t>
                </a:r>
                <a:r>
                  <a:rPr lang="en-US" sz="2600" baseline="-25000" dirty="0"/>
                  <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r>
                          <a:rPr lang="en-US" sz="2600" b="0" i="1" baseline="-25000" smtClean="0">
                            <a:latin typeface="Cambria Math" panose="02040503050406030204" pitchFamily="18" charset="0"/>
                          </a:rPr>
                          <m:t>4</m:t>
                        </m:r>
                      </m:e>
                    </m:bar>
                  </m:oMath>
                </a14:m>
                <a:r>
                  <a:rPr lang="en-US" sz="2600" baseline="-25000" dirty="0"/>
                  <a:t> </a:t>
                </a:r>
                <a:r>
                  <a:rPr lang="en-US" sz="2600" dirty="0"/>
                  <a:t>is 0.95</a:t>
                </a:r>
                <a:r>
                  <a:rPr lang="en-US" sz="2600" baseline="30000" dirty="0"/>
                  <a:t>6</a:t>
                </a:r>
                <a:r>
                  <a:rPr lang="en-US" sz="2600" dirty="0"/>
                  <a:t> = 0.74; requires six t-tests to compare all combinations</a:t>
                </a:r>
              </a:p>
              <a:p>
                <a:endParaRPr lang="en-US" sz="2600" dirty="0"/>
              </a:p>
              <a:p>
                <a:r>
                  <a:rPr lang="en-US" sz="2600" dirty="0"/>
                  <a:t>Therefore, the probability of incorrectly rejecting at least 1 of these (Type I Error) is 0.26</a:t>
                </a:r>
                <a:endParaRPr lang="en-US" dirty="0"/>
              </a:p>
              <a:p>
                <a:endParaRPr lang="en-US" dirty="0"/>
              </a:p>
            </p:txBody>
          </p:sp>
        </mc:Choice>
        <mc:Fallback xmlns="">
          <p:sp>
            <p:nvSpPr>
              <p:cNvPr id="3" name="Content Placeholder 2">
                <a:extLst>
                  <a:ext uri="{FF2B5EF4-FFF2-40B4-BE49-F238E27FC236}">
                    <a16:creationId xmlns:a16="http://schemas.microsoft.com/office/drawing/2014/main" id="{1BD3F27A-028D-C14A-BA52-54093FCD948F}"/>
                  </a:ext>
                </a:extLst>
              </p:cNvPr>
              <p:cNvSpPr>
                <a:spLocks noGrp="1" noRot="1" noChangeAspect="1" noMove="1" noResize="1" noEditPoints="1" noAdjustHandles="1" noChangeArrowheads="1" noChangeShapeType="1" noTextEdit="1"/>
              </p:cNvSpPr>
              <p:nvPr>
                <p:ph idx="1"/>
              </p:nvPr>
            </p:nvSpPr>
            <p:spPr>
              <a:xfrm>
                <a:off x="478971" y="609600"/>
                <a:ext cx="8229600" cy="4648200"/>
              </a:xfrm>
              <a:blipFill>
                <a:blip r:embed="rId3"/>
                <a:stretch>
                  <a:fillRect l="-616" t="-2186" r="-10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8EDC763-9DD2-5249-BF55-95A2EDA66001}"/>
              </a:ext>
            </a:extLst>
          </p:cNvPr>
          <p:cNvPicPr>
            <a:picLocks noChangeAspect="1"/>
          </p:cNvPicPr>
          <p:nvPr/>
        </p:nvPicPr>
        <p:blipFill>
          <a:blip r:embed="rId4"/>
          <a:stretch>
            <a:fillRect/>
          </a:stretch>
        </p:blipFill>
        <p:spPr>
          <a:xfrm>
            <a:off x="2464470" y="4953001"/>
            <a:ext cx="5813868" cy="1840362"/>
          </a:xfrm>
          <a:prstGeom prst="rect">
            <a:avLst/>
          </a:prstGeom>
        </p:spPr>
      </p:pic>
    </p:spTree>
    <p:extLst>
      <p:ext uri="{BB962C8B-B14F-4D97-AF65-F5344CB8AC3E}">
        <p14:creationId xmlns:p14="http://schemas.microsoft.com/office/powerpoint/2010/main" val="789381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86C0B-276A-7A43-B3D6-C1618754E8E2}"/>
              </a:ext>
            </a:extLst>
          </p:cNvPr>
          <p:cNvSpPr>
            <a:spLocks noGrp="1"/>
          </p:cNvSpPr>
          <p:nvPr>
            <p:ph type="title"/>
          </p:nvPr>
        </p:nvSpPr>
        <p:spPr>
          <a:xfrm>
            <a:off x="457200" y="89581"/>
            <a:ext cx="8229600" cy="944562"/>
          </a:xfrm>
        </p:spPr>
        <p:txBody>
          <a:bodyPr/>
          <a:lstStyle/>
          <a:p>
            <a:r>
              <a:rPr lang="en-US" dirty="0"/>
              <a:t>Multiple Contrasts</a:t>
            </a:r>
          </a:p>
        </p:txBody>
      </p:sp>
      <p:sp>
        <p:nvSpPr>
          <p:cNvPr id="3" name="Content Placeholder 2">
            <a:extLst>
              <a:ext uri="{FF2B5EF4-FFF2-40B4-BE49-F238E27FC236}">
                <a16:creationId xmlns:a16="http://schemas.microsoft.com/office/drawing/2014/main" id="{B4B58431-666A-5846-AA22-7096229FEEA9}"/>
              </a:ext>
            </a:extLst>
          </p:cNvPr>
          <p:cNvSpPr>
            <a:spLocks noGrp="1"/>
          </p:cNvSpPr>
          <p:nvPr>
            <p:ph idx="1"/>
          </p:nvPr>
        </p:nvSpPr>
        <p:spPr>
          <a:xfrm>
            <a:off x="457200" y="914400"/>
            <a:ext cx="8229600" cy="5638800"/>
          </a:xfrm>
        </p:spPr>
        <p:txBody>
          <a:bodyPr>
            <a:normAutofit/>
          </a:bodyPr>
          <a:lstStyle/>
          <a:p>
            <a:r>
              <a:rPr lang="en-US" dirty="0"/>
              <a:t>Traditional “Bonferroni Correction” would adjust by taking the number of comparisons/alpha value to get new threshold alpha value. Way too conservative.</a:t>
            </a:r>
          </a:p>
          <a:p>
            <a:pPr lvl="1"/>
            <a:r>
              <a:rPr lang="en-US" dirty="0"/>
              <a:t>For 4 groups being compared = 6 possible comparisons; </a:t>
            </a:r>
            <a:r>
              <a:rPr lang="en-US" i="1" dirty="0"/>
              <a:t>k</a:t>
            </a:r>
            <a:r>
              <a:rPr lang="en-US" dirty="0"/>
              <a:t>(</a:t>
            </a:r>
            <a:r>
              <a:rPr lang="en-US" i="1" dirty="0"/>
              <a:t>k</a:t>
            </a:r>
            <a:r>
              <a:rPr lang="en-US" dirty="0"/>
              <a:t>-1)/2, where </a:t>
            </a:r>
            <a:r>
              <a:rPr lang="en-US" i="1" dirty="0"/>
              <a:t>k</a:t>
            </a:r>
            <a:r>
              <a:rPr lang="en-US" dirty="0"/>
              <a:t> is the number of groups</a:t>
            </a:r>
          </a:p>
          <a:p>
            <a:pPr lvl="1"/>
            <a:r>
              <a:rPr lang="en-US" dirty="0"/>
              <a:t>0.05/6 = </a:t>
            </a:r>
            <a:r>
              <a:rPr lang="en-US" dirty="0">
                <a:solidFill>
                  <a:srgbClr val="0432FF"/>
                </a:solidFill>
              </a:rPr>
              <a:t>0.0083 as new Bonferroni decision threshold</a:t>
            </a:r>
          </a:p>
          <a:p>
            <a:pPr lvl="1"/>
            <a:r>
              <a:rPr lang="en-US" dirty="0"/>
              <a:t>Only pairwise comparisons &lt;0.0083 would be considered significant.</a:t>
            </a:r>
          </a:p>
          <a:p>
            <a:r>
              <a:rPr lang="en-US" dirty="0"/>
              <a:t>There is an alternative method that is less rigid; </a:t>
            </a:r>
            <a:r>
              <a:rPr lang="en-US" dirty="0">
                <a:solidFill>
                  <a:srgbClr val="0432FF"/>
                </a:solidFill>
              </a:rPr>
              <a:t>Tukey HSD</a:t>
            </a:r>
          </a:p>
          <a:p>
            <a:pPr lvl="1"/>
            <a:r>
              <a:rPr lang="en-US" dirty="0"/>
              <a:t>We will implement this via the </a:t>
            </a:r>
            <a:r>
              <a:rPr lang="en-US" dirty="0">
                <a:solidFill>
                  <a:srgbClr val="7030A0"/>
                </a:solidFill>
              </a:rPr>
              <a:t>emmeans package </a:t>
            </a:r>
            <a:r>
              <a:rPr lang="en-US" dirty="0"/>
              <a:t>(added advantage that this will be same commonly used comparison method for other more complicated GLMs)</a:t>
            </a:r>
          </a:p>
        </p:txBody>
      </p:sp>
    </p:spTree>
    <p:extLst>
      <p:ext uri="{BB962C8B-B14F-4D97-AF65-F5344CB8AC3E}">
        <p14:creationId xmlns:p14="http://schemas.microsoft.com/office/powerpoint/2010/main" val="2934222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5A7D-2A9A-AC4E-C7B9-5E631348596A}"/>
              </a:ext>
            </a:extLst>
          </p:cNvPr>
          <p:cNvSpPr>
            <a:spLocks noGrp="1"/>
          </p:cNvSpPr>
          <p:nvPr>
            <p:ph type="title"/>
          </p:nvPr>
        </p:nvSpPr>
        <p:spPr/>
        <p:txBody>
          <a:bodyPr/>
          <a:lstStyle/>
          <a:p>
            <a:r>
              <a:rPr lang="en-US" dirty="0"/>
              <a:t>Let's Simulate OLS Estimation: </a:t>
            </a:r>
          </a:p>
        </p:txBody>
      </p:sp>
      <p:sp>
        <p:nvSpPr>
          <p:cNvPr id="3" name="Content Placeholder 2">
            <a:extLst>
              <a:ext uri="{FF2B5EF4-FFF2-40B4-BE49-F238E27FC236}">
                <a16:creationId xmlns:a16="http://schemas.microsoft.com/office/drawing/2014/main" id="{10F02600-9E82-E5CC-51D1-DC3DFEA5B26C}"/>
              </a:ext>
            </a:extLst>
          </p:cNvPr>
          <p:cNvSpPr>
            <a:spLocks noGrp="1"/>
          </p:cNvSpPr>
          <p:nvPr>
            <p:ph idx="1"/>
          </p:nvPr>
        </p:nvSpPr>
        <p:spPr/>
        <p:txBody>
          <a:bodyPr/>
          <a:lstStyle/>
          <a:p>
            <a:pPr marL="0" indent="0">
              <a:buNone/>
            </a:pPr>
            <a:r>
              <a:rPr lang="en-US" dirty="0">
                <a:hlinkClick r:id="rId2"/>
              </a:rPr>
              <a:t>https://</a:t>
            </a:r>
            <a:r>
              <a:rPr lang="en-US" dirty="0" err="1">
                <a:hlinkClick r:id="rId2"/>
              </a:rPr>
              <a:t>setosa.io</a:t>
            </a:r>
            <a:r>
              <a:rPr lang="en-US" dirty="0">
                <a:hlinkClick r:id="rId2"/>
              </a:rPr>
              <a:t>/</a:t>
            </a:r>
            <a:r>
              <a:rPr lang="en-US" dirty="0" err="1">
                <a:hlinkClick r:id="rId2"/>
              </a:rPr>
              <a:t>ev</a:t>
            </a:r>
            <a:r>
              <a:rPr lang="en-US" dirty="0">
                <a:hlinkClick r:id="rId2"/>
              </a:rPr>
              <a:t>/ordinary-least-squares-regression/</a:t>
            </a:r>
            <a:endParaRPr lang="en-US" dirty="0"/>
          </a:p>
        </p:txBody>
      </p:sp>
      <p:pic>
        <p:nvPicPr>
          <p:cNvPr id="4" name="Picture 3">
            <a:extLst>
              <a:ext uri="{FF2B5EF4-FFF2-40B4-BE49-F238E27FC236}">
                <a16:creationId xmlns:a16="http://schemas.microsoft.com/office/drawing/2014/main" id="{0D65881D-2931-610A-890A-E98EEE5DD134}"/>
              </a:ext>
            </a:extLst>
          </p:cNvPr>
          <p:cNvPicPr>
            <a:picLocks noChangeAspect="1"/>
          </p:cNvPicPr>
          <p:nvPr/>
        </p:nvPicPr>
        <p:blipFill>
          <a:blip r:embed="rId3"/>
          <a:stretch>
            <a:fillRect/>
          </a:stretch>
        </p:blipFill>
        <p:spPr>
          <a:xfrm>
            <a:off x="609599" y="2057400"/>
            <a:ext cx="8443333" cy="4267200"/>
          </a:xfrm>
          <a:prstGeom prst="rect">
            <a:avLst/>
          </a:prstGeom>
        </p:spPr>
      </p:pic>
    </p:spTree>
    <p:extLst>
      <p:ext uri="{BB962C8B-B14F-4D97-AF65-F5344CB8AC3E}">
        <p14:creationId xmlns:p14="http://schemas.microsoft.com/office/powerpoint/2010/main" val="413808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1B90D-DDF7-7145-95F3-AA800C052027}"/>
              </a:ext>
            </a:extLst>
          </p:cNvPr>
          <p:cNvSpPr>
            <a:spLocks noGrp="1"/>
          </p:cNvSpPr>
          <p:nvPr>
            <p:ph idx="1"/>
          </p:nvPr>
        </p:nvSpPr>
        <p:spPr>
          <a:xfrm>
            <a:off x="457200" y="533400"/>
            <a:ext cx="8229600" cy="6019800"/>
          </a:xfrm>
        </p:spPr>
        <p:txBody>
          <a:bodyPr>
            <a:normAutofit/>
          </a:bodyPr>
          <a:lstStyle/>
          <a:p>
            <a:pPr marL="0" indent="0">
              <a:buNone/>
            </a:pPr>
            <a:r>
              <a:rPr lang="en-US" u="sng" dirty="0"/>
              <a:t>Multiple Contrasts using </a:t>
            </a:r>
            <a:r>
              <a:rPr lang="en-US" u="sng" dirty="0">
                <a:solidFill>
                  <a:srgbClr val="7030A0"/>
                </a:solidFill>
              </a:rPr>
              <a:t>emmeans</a:t>
            </a:r>
            <a:r>
              <a:rPr lang="en-US" u="sng" dirty="0"/>
              <a:t> package</a:t>
            </a:r>
          </a:p>
          <a:p>
            <a:pPr marL="0" indent="0">
              <a:buNone/>
            </a:pPr>
            <a:endParaRPr lang="en-US" sz="2400" dirty="0"/>
          </a:p>
          <a:p>
            <a:pPr marL="0" indent="0">
              <a:buNone/>
            </a:pPr>
            <a:r>
              <a:rPr lang="en-US" sz="2400" dirty="0" err="1"/>
              <a:t>emm_model_grow</a:t>
            </a:r>
            <a:r>
              <a:rPr lang="en-US" sz="2400" dirty="0"/>
              <a:t>&lt;- </a:t>
            </a:r>
            <a:r>
              <a:rPr lang="en-US" sz="2400" dirty="0">
                <a:solidFill>
                  <a:srgbClr val="C00000"/>
                </a:solidFill>
              </a:rPr>
              <a:t>emmeans</a:t>
            </a:r>
            <a:r>
              <a:rPr lang="en-US" sz="2400" dirty="0"/>
              <a:t>(</a:t>
            </a:r>
            <a:r>
              <a:rPr lang="en-US" sz="2400" dirty="0" err="1"/>
              <a:t>model_grow</a:t>
            </a:r>
            <a:r>
              <a:rPr lang="en-US" sz="2400" dirty="0"/>
              <a:t>, "parasite")</a:t>
            </a:r>
          </a:p>
          <a:p>
            <a:pPr marL="0" indent="0">
              <a:buNone/>
            </a:pPr>
            <a:endParaRPr lang="en-US" sz="2400" dirty="0"/>
          </a:p>
          <a:p>
            <a:pPr marL="0" indent="0">
              <a:buNone/>
            </a:pPr>
            <a:r>
              <a:rPr lang="en-US" sz="2400" dirty="0">
                <a:solidFill>
                  <a:srgbClr val="C00000"/>
                </a:solidFill>
              </a:rPr>
              <a:t>pairs</a:t>
            </a:r>
            <a:r>
              <a:rPr lang="en-US" sz="2400" dirty="0"/>
              <a:t>(</a:t>
            </a:r>
            <a:r>
              <a:rPr lang="en-US" sz="2400" dirty="0" err="1"/>
              <a:t>emm_model_grow</a:t>
            </a:r>
            <a:r>
              <a:rPr lang="en-US" sz="2400" dirty="0"/>
              <a:t>)  </a:t>
            </a:r>
            <a:r>
              <a:rPr lang="en-US" sz="2400" dirty="0">
                <a:solidFill>
                  <a:srgbClr val="0432FF"/>
                </a:solidFill>
              </a:rPr>
              <a:t>#show me pairwise differences</a:t>
            </a:r>
          </a:p>
          <a:p>
            <a:pPr marL="0" indent="0">
              <a:buNone/>
            </a:pPr>
            <a:endParaRPr lang="en-US" sz="2400" dirty="0"/>
          </a:p>
        </p:txBody>
      </p:sp>
      <p:sp>
        <p:nvSpPr>
          <p:cNvPr id="4" name="TextBox 3">
            <a:extLst>
              <a:ext uri="{FF2B5EF4-FFF2-40B4-BE49-F238E27FC236}">
                <a16:creationId xmlns:a16="http://schemas.microsoft.com/office/drawing/2014/main" id="{3D265F34-B87E-AB4D-B6AB-A313004215F2}"/>
              </a:ext>
            </a:extLst>
          </p:cNvPr>
          <p:cNvSpPr txBox="1"/>
          <p:nvPr/>
        </p:nvSpPr>
        <p:spPr>
          <a:xfrm>
            <a:off x="107444" y="3048000"/>
            <a:ext cx="8884156" cy="2308324"/>
          </a:xfrm>
          <a:prstGeom prst="rect">
            <a:avLst/>
          </a:prstGeom>
          <a:noFill/>
          <a:ln>
            <a:solidFill>
              <a:schemeClr val="tx1"/>
            </a:solidFill>
          </a:ln>
        </p:spPr>
        <p:txBody>
          <a:bodyPr wrap="square" rtlCol="0">
            <a:spAutoFit/>
          </a:bodyPr>
          <a:lstStyle/>
          <a:p>
            <a:r>
              <a:rPr lang="en-US" sz="1600" dirty="0"/>
              <a:t> contrast                                           			estimate         SE 	        </a:t>
            </a:r>
            <a:r>
              <a:rPr lang="en-US" sz="1600" dirty="0" err="1"/>
              <a:t>df</a:t>
            </a:r>
            <a:r>
              <a:rPr lang="en-US" sz="1600" dirty="0"/>
              <a:t>      </a:t>
            </a:r>
            <a:r>
              <a:rPr lang="en-US" sz="1600" dirty="0" err="1"/>
              <a:t>t.ratio</a:t>
            </a:r>
            <a:r>
              <a:rPr lang="en-US" sz="1600" dirty="0"/>
              <a:t>   </a:t>
            </a:r>
            <a:r>
              <a:rPr lang="en-US" sz="1600" dirty="0" err="1"/>
              <a:t>p.value</a:t>
            </a:r>
            <a:endParaRPr lang="en-US" sz="1600" dirty="0"/>
          </a:p>
          <a:p>
            <a:r>
              <a:rPr lang="en-US" sz="1600" dirty="0"/>
              <a:t> control - </a:t>
            </a:r>
            <a:r>
              <a:rPr lang="en-US" sz="1600" dirty="0" err="1"/>
              <a:t>Metschnikowia</a:t>
            </a:r>
            <a:r>
              <a:rPr lang="en-US" sz="1600" dirty="0"/>
              <a:t> </a:t>
            </a:r>
            <a:r>
              <a:rPr lang="en-US" sz="1600" dirty="0" err="1"/>
              <a:t>bicuspidata</a:t>
            </a:r>
            <a:r>
              <a:rPr lang="en-US" sz="1600" dirty="0"/>
              <a:t>               	0.4127547    0.08044585   36      5.131    0.0001</a:t>
            </a:r>
          </a:p>
          <a:p>
            <a:r>
              <a:rPr lang="en-US" sz="1600" dirty="0"/>
              <a:t> control - </a:t>
            </a:r>
            <a:r>
              <a:rPr lang="en-US" sz="1600" dirty="0" err="1"/>
              <a:t>Pansporella</a:t>
            </a:r>
            <a:r>
              <a:rPr lang="en-US" sz="1600" dirty="0"/>
              <a:t> </a:t>
            </a:r>
            <a:r>
              <a:rPr lang="en-US" sz="1600" dirty="0" err="1"/>
              <a:t>perplexa</a:t>
            </a:r>
            <a:r>
              <a:rPr lang="en-US" sz="1600" dirty="0"/>
              <a:t>                    		0.1375537    0.08044585   36      1.710    0.3335</a:t>
            </a:r>
          </a:p>
          <a:p>
            <a:r>
              <a:rPr lang="en-US" sz="1600" dirty="0"/>
              <a:t> control - </a:t>
            </a:r>
            <a:r>
              <a:rPr lang="en-US" sz="1600" dirty="0" err="1"/>
              <a:t>Pasteuria</a:t>
            </a:r>
            <a:r>
              <a:rPr lang="en-US" sz="1600" dirty="0"/>
              <a:t> </a:t>
            </a:r>
            <a:r>
              <a:rPr lang="en-US" sz="1600" dirty="0" err="1"/>
              <a:t>ramosa</a:t>
            </a:r>
            <a:r>
              <a:rPr lang="en-US" sz="1600" dirty="0"/>
              <a:t>                        		0.7317058    0.08044585   36      9.096    &lt;.0001</a:t>
            </a:r>
          </a:p>
          <a:p>
            <a:r>
              <a:rPr lang="en-US" sz="1600" dirty="0"/>
              <a:t> </a:t>
            </a:r>
            <a:r>
              <a:rPr lang="en-US" sz="1600" dirty="0" err="1"/>
              <a:t>Metschnikowia</a:t>
            </a:r>
            <a:r>
              <a:rPr lang="en-US" sz="1600" dirty="0"/>
              <a:t> </a:t>
            </a:r>
            <a:r>
              <a:rPr lang="en-US" sz="1600" dirty="0" err="1"/>
              <a:t>bicuspidata</a:t>
            </a:r>
            <a:r>
              <a:rPr lang="en-US" sz="1600" dirty="0"/>
              <a:t> - </a:t>
            </a:r>
            <a:r>
              <a:rPr lang="en-US" sz="1600" dirty="0" err="1"/>
              <a:t>Pansporella</a:t>
            </a:r>
            <a:r>
              <a:rPr lang="en-US" sz="1600" dirty="0"/>
              <a:t> </a:t>
            </a:r>
            <a:r>
              <a:rPr lang="en-US" sz="1600" dirty="0" err="1"/>
              <a:t>perplexa</a:t>
            </a:r>
            <a:r>
              <a:rPr lang="en-US" sz="1600" dirty="0"/>
              <a:t>        -0.2752010    0.08044585   36     -3.421    0.0082</a:t>
            </a:r>
          </a:p>
          <a:p>
            <a:r>
              <a:rPr lang="en-US" sz="1600" dirty="0"/>
              <a:t> </a:t>
            </a:r>
            <a:r>
              <a:rPr lang="en-US" sz="1600" dirty="0" err="1"/>
              <a:t>Metschnikowia</a:t>
            </a:r>
            <a:r>
              <a:rPr lang="en-US" sz="1600" dirty="0"/>
              <a:t> </a:t>
            </a:r>
            <a:r>
              <a:rPr lang="en-US" sz="1600" dirty="0" err="1"/>
              <a:t>bicuspidata</a:t>
            </a:r>
            <a:r>
              <a:rPr lang="en-US" sz="1600" dirty="0"/>
              <a:t> - </a:t>
            </a:r>
            <a:r>
              <a:rPr lang="en-US" sz="1600" dirty="0" err="1"/>
              <a:t>Pasteuria</a:t>
            </a:r>
            <a:r>
              <a:rPr lang="en-US" sz="1600" dirty="0"/>
              <a:t> </a:t>
            </a:r>
            <a:r>
              <a:rPr lang="en-US" sz="1600" dirty="0" err="1"/>
              <a:t>ramosa</a:t>
            </a:r>
            <a:r>
              <a:rPr lang="en-US" sz="1600" dirty="0"/>
              <a:t>      	0.3189511    0.08044585   36      3.965    0.0018</a:t>
            </a:r>
          </a:p>
          <a:p>
            <a:r>
              <a:rPr lang="en-US" sz="1600" dirty="0"/>
              <a:t> </a:t>
            </a:r>
            <a:r>
              <a:rPr lang="en-US" sz="1600" dirty="0" err="1"/>
              <a:t>Pansporella</a:t>
            </a:r>
            <a:r>
              <a:rPr lang="en-US" sz="1600" dirty="0"/>
              <a:t> </a:t>
            </a:r>
            <a:r>
              <a:rPr lang="en-US" sz="1600" dirty="0" err="1"/>
              <a:t>perplexa</a:t>
            </a:r>
            <a:r>
              <a:rPr lang="en-US" sz="1600" dirty="0"/>
              <a:t> - </a:t>
            </a:r>
            <a:r>
              <a:rPr lang="en-US" sz="1600" dirty="0" err="1"/>
              <a:t>Pasteuria</a:t>
            </a:r>
            <a:r>
              <a:rPr lang="en-US" sz="1600" dirty="0"/>
              <a:t> </a:t>
            </a:r>
            <a:r>
              <a:rPr lang="en-US" sz="1600" dirty="0" err="1"/>
              <a:t>ramosa</a:t>
            </a:r>
            <a:r>
              <a:rPr lang="en-US" sz="1600" dirty="0"/>
              <a:t>           	0.5941521    0.08044585   36      7.386    &lt;.0001</a:t>
            </a:r>
          </a:p>
          <a:p>
            <a:endParaRPr lang="en-US" sz="1600" dirty="0"/>
          </a:p>
          <a:p>
            <a:r>
              <a:rPr lang="en-US" sz="1600" dirty="0"/>
              <a:t>P value adjustment: </a:t>
            </a:r>
            <a:r>
              <a:rPr lang="en-US" sz="1600" dirty="0" err="1"/>
              <a:t>tukey</a:t>
            </a:r>
            <a:r>
              <a:rPr lang="en-US" sz="1600" dirty="0"/>
              <a:t> method for comparing a family of 4 estimates</a:t>
            </a:r>
          </a:p>
        </p:txBody>
      </p:sp>
      <p:cxnSp>
        <p:nvCxnSpPr>
          <p:cNvPr id="6" name="Straight Arrow Connector 5">
            <a:extLst>
              <a:ext uri="{FF2B5EF4-FFF2-40B4-BE49-F238E27FC236}">
                <a16:creationId xmlns:a16="http://schemas.microsoft.com/office/drawing/2014/main" id="{A90249B0-B56C-7F43-AE32-4B669C41766A}"/>
              </a:ext>
            </a:extLst>
          </p:cNvPr>
          <p:cNvCxnSpPr>
            <a:cxnSpLocks/>
            <a:stCxn id="7" idx="1"/>
          </p:cNvCxnSpPr>
          <p:nvPr/>
        </p:nvCxnSpPr>
        <p:spPr>
          <a:xfrm flipH="1">
            <a:off x="6813044" y="720299"/>
            <a:ext cx="578356" cy="803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790B9C-CCAC-A34F-8431-6186EF389B6C}"/>
              </a:ext>
            </a:extLst>
          </p:cNvPr>
          <p:cNvSpPr txBox="1"/>
          <p:nvPr/>
        </p:nvSpPr>
        <p:spPr>
          <a:xfrm>
            <a:off x="7391400" y="304800"/>
            <a:ext cx="1645156" cy="830997"/>
          </a:xfrm>
          <a:prstGeom prst="rect">
            <a:avLst/>
          </a:prstGeom>
          <a:noFill/>
          <a:ln>
            <a:solidFill>
              <a:schemeClr val="tx1"/>
            </a:solidFill>
          </a:ln>
        </p:spPr>
        <p:txBody>
          <a:bodyPr wrap="square" rtlCol="0">
            <a:spAutoFit/>
          </a:bodyPr>
          <a:lstStyle/>
          <a:p>
            <a:r>
              <a:rPr lang="en-US" sz="1600" dirty="0"/>
              <a:t>Compare all possible levels of this variable</a:t>
            </a:r>
          </a:p>
        </p:txBody>
      </p:sp>
    </p:spTree>
    <p:extLst>
      <p:ext uri="{BB962C8B-B14F-4D97-AF65-F5344CB8AC3E}">
        <p14:creationId xmlns:p14="http://schemas.microsoft.com/office/powerpoint/2010/main" val="1683897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1B90D-DDF7-7145-95F3-AA800C052027}"/>
              </a:ext>
            </a:extLst>
          </p:cNvPr>
          <p:cNvSpPr>
            <a:spLocks noGrp="1"/>
          </p:cNvSpPr>
          <p:nvPr>
            <p:ph idx="1"/>
          </p:nvPr>
        </p:nvSpPr>
        <p:spPr>
          <a:xfrm>
            <a:off x="304800" y="152400"/>
            <a:ext cx="8610600" cy="6019800"/>
          </a:xfrm>
        </p:spPr>
        <p:txBody>
          <a:bodyPr>
            <a:normAutofit/>
          </a:bodyPr>
          <a:lstStyle/>
          <a:p>
            <a:pPr marL="0" indent="0">
              <a:buNone/>
            </a:pPr>
            <a:r>
              <a:rPr lang="en-US" u="sng" dirty="0"/>
              <a:t>Multiple Contrasts using </a:t>
            </a:r>
            <a:r>
              <a:rPr lang="en-US" u="sng" dirty="0">
                <a:solidFill>
                  <a:srgbClr val="7030A0"/>
                </a:solidFill>
              </a:rPr>
              <a:t>emmeans</a:t>
            </a:r>
            <a:r>
              <a:rPr lang="en-US" u="sng" dirty="0"/>
              <a:t> package</a:t>
            </a:r>
            <a:endParaRPr lang="en-US" sz="2400" u="sng" dirty="0"/>
          </a:p>
          <a:p>
            <a:pPr marL="0" indent="0">
              <a:buNone/>
            </a:pPr>
            <a:r>
              <a:rPr lang="en-US" sz="2400" dirty="0"/>
              <a:t>#</a:t>
            </a:r>
            <a:r>
              <a:rPr lang="en-US" sz="2400" dirty="0">
                <a:solidFill>
                  <a:srgbClr val="0432FF"/>
                </a:solidFill>
              </a:rPr>
              <a:t>Estimated Marginal Means </a:t>
            </a:r>
            <a:r>
              <a:rPr lang="en-US" sz="2400" dirty="0"/>
              <a:t>(also called </a:t>
            </a:r>
            <a:r>
              <a:rPr lang="en-US" sz="2400" dirty="0">
                <a:solidFill>
                  <a:srgbClr val="0432FF"/>
                </a:solidFill>
              </a:rPr>
              <a:t>Least Square means</a:t>
            </a:r>
            <a:r>
              <a:rPr lang="en-US" sz="2400" dirty="0"/>
              <a:t>)</a:t>
            </a:r>
          </a:p>
          <a:p>
            <a:pPr marL="0" indent="0">
              <a:buNone/>
            </a:pPr>
            <a:endParaRPr lang="en-US" sz="2400" dirty="0"/>
          </a:p>
          <a:p>
            <a:pPr marL="0" indent="0">
              <a:buNone/>
            </a:pPr>
            <a:r>
              <a:rPr lang="en-US" sz="2400" dirty="0">
                <a:solidFill>
                  <a:srgbClr val="C00000"/>
                </a:solidFill>
              </a:rPr>
              <a:t>plot</a:t>
            </a:r>
            <a:r>
              <a:rPr lang="en-US" sz="2400" dirty="0"/>
              <a:t>(</a:t>
            </a:r>
            <a:r>
              <a:rPr lang="en-US" sz="2400" dirty="0" err="1"/>
              <a:t>emm_model_grow</a:t>
            </a:r>
            <a:r>
              <a:rPr lang="en-US" sz="2400" dirty="0"/>
              <a:t>, comparisons = TRUE) </a:t>
            </a:r>
            <a:r>
              <a:rPr lang="en-US" sz="2400" dirty="0">
                <a:solidFill>
                  <a:srgbClr val="0432FF"/>
                </a:solidFill>
              </a:rPr>
              <a:t>#visualize differences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2" name="Picture 1">
            <a:extLst>
              <a:ext uri="{FF2B5EF4-FFF2-40B4-BE49-F238E27FC236}">
                <a16:creationId xmlns:a16="http://schemas.microsoft.com/office/drawing/2014/main" id="{65BF49B6-555C-3342-A7CB-4616E479AE68}"/>
              </a:ext>
            </a:extLst>
          </p:cNvPr>
          <p:cNvPicPr>
            <a:picLocks noChangeAspect="1"/>
          </p:cNvPicPr>
          <p:nvPr/>
        </p:nvPicPr>
        <p:blipFill>
          <a:blip r:embed="rId3"/>
          <a:stretch>
            <a:fillRect/>
          </a:stretch>
        </p:blipFill>
        <p:spPr>
          <a:xfrm>
            <a:off x="914400" y="2057400"/>
            <a:ext cx="6400800" cy="2133600"/>
          </a:xfrm>
          <a:prstGeom prst="rect">
            <a:avLst/>
          </a:prstGeom>
        </p:spPr>
      </p:pic>
      <p:sp>
        <p:nvSpPr>
          <p:cNvPr id="5" name="TextBox 4">
            <a:extLst>
              <a:ext uri="{FF2B5EF4-FFF2-40B4-BE49-F238E27FC236}">
                <a16:creationId xmlns:a16="http://schemas.microsoft.com/office/drawing/2014/main" id="{9A9375AF-DF87-9745-B5BA-788CA64BAA2C}"/>
              </a:ext>
            </a:extLst>
          </p:cNvPr>
          <p:cNvSpPr txBox="1"/>
          <p:nvPr/>
        </p:nvSpPr>
        <p:spPr>
          <a:xfrm>
            <a:off x="685800" y="4191000"/>
            <a:ext cx="7086600" cy="2308324"/>
          </a:xfrm>
          <a:prstGeom prst="rect">
            <a:avLst/>
          </a:prstGeom>
          <a:noFill/>
          <a:ln>
            <a:noFill/>
          </a:ln>
        </p:spPr>
        <p:txBody>
          <a:bodyPr wrap="square" rtlCol="0">
            <a:spAutoFit/>
          </a:bodyPr>
          <a:lstStyle/>
          <a:p>
            <a:pPr marL="285750" indent="-285750">
              <a:buFont typeface="Arial" panose="020B0604020202020204" pitchFamily="34" charset="0"/>
              <a:buChar char="•"/>
            </a:pPr>
            <a:r>
              <a:rPr lang="en-US" sz="2400" dirty="0">
                <a:solidFill>
                  <a:srgbClr val="0432FF"/>
                </a:solidFill>
              </a:rPr>
              <a:t>EM means </a:t>
            </a:r>
            <a:r>
              <a:rPr lang="en-US" sz="2400" dirty="0"/>
              <a:t>are not always equal to raw means.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They are ‘adjusted’ based on other effects in model.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This is a simple model with no effects other than growth ~group (no adjustment; means = </a:t>
            </a:r>
            <a:r>
              <a:rPr lang="en-US" sz="2400" dirty="0" err="1"/>
              <a:t>emmeans</a:t>
            </a:r>
            <a:r>
              <a:rPr lang="en-US" sz="2400" dirty="0"/>
              <a:t>)</a:t>
            </a:r>
          </a:p>
        </p:txBody>
      </p:sp>
    </p:spTree>
    <p:extLst>
      <p:ext uri="{BB962C8B-B14F-4D97-AF65-F5344CB8AC3E}">
        <p14:creationId xmlns:p14="http://schemas.microsoft.com/office/powerpoint/2010/main" val="2632920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A2F42-13D0-AABE-E2D7-DED40E9114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C50415-3C63-151E-14D7-3BA61D12F1E3}"/>
              </a:ext>
            </a:extLst>
          </p:cNvPr>
          <p:cNvSpPr>
            <a:spLocks noGrp="1"/>
          </p:cNvSpPr>
          <p:nvPr>
            <p:ph idx="1"/>
          </p:nvPr>
        </p:nvSpPr>
        <p:spPr>
          <a:xfrm>
            <a:off x="304800" y="152400"/>
            <a:ext cx="8610600" cy="6019800"/>
          </a:xfrm>
        </p:spPr>
        <p:txBody>
          <a:bodyPr>
            <a:normAutofit/>
          </a:bodyPr>
          <a:lstStyle/>
          <a:p>
            <a:pPr marL="0" indent="0">
              <a:buNone/>
            </a:pPr>
            <a:r>
              <a:rPr lang="en-US" u="sng" dirty="0"/>
              <a:t>Multiple Contrasts using </a:t>
            </a:r>
            <a:r>
              <a:rPr lang="en-US" u="sng" dirty="0">
                <a:solidFill>
                  <a:srgbClr val="7030A0"/>
                </a:solidFill>
              </a:rPr>
              <a:t>emmeans</a:t>
            </a:r>
            <a:r>
              <a:rPr lang="en-US" u="sng" dirty="0"/>
              <a:t> package</a:t>
            </a:r>
            <a:endParaRPr lang="en-US" sz="2400" u="sng"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2" name="Picture 1">
            <a:extLst>
              <a:ext uri="{FF2B5EF4-FFF2-40B4-BE49-F238E27FC236}">
                <a16:creationId xmlns:a16="http://schemas.microsoft.com/office/drawing/2014/main" id="{FFAF69EF-49E2-F653-D2E9-E78B5392AE3B}"/>
              </a:ext>
            </a:extLst>
          </p:cNvPr>
          <p:cNvPicPr>
            <a:picLocks noChangeAspect="1"/>
          </p:cNvPicPr>
          <p:nvPr/>
        </p:nvPicPr>
        <p:blipFill>
          <a:blip r:embed="rId3"/>
          <a:stretch>
            <a:fillRect/>
          </a:stretch>
        </p:blipFill>
        <p:spPr>
          <a:xfrm>
            <a:off x="914400" y="838200"/>
            <a:ext cx="7315200" cy="2438400"/>
          </a:xfrm>
          <a:prstGeom prst="rect">
            <a:avLst/>
          </a:prstGeom>
        </p:spPr>
      </p:pic>
      <p:sp>
        <p:nvSpPr>
          <p:cNvPr id="5" name="TextBox 4">
            <a:extLst>
              <a:ext uri="{FF2B5EF4-FFF2-40B4-BE49-F238E27FC236}">
                <a16:creationId xmlns:a16="http://schemas.microsoft.com/office/drawing/2014/main" id="{243F3089-E5D2-AB7B-E41C-6FD61D3E3E9E}"/>
              </a:ext>
            </a:extLst>
          </p:cNvPr>
          <p:cNvSpPr txBox="1"/>
          <p:nvPr/>
        </p:nvSpPr>
        <p:spPr>
          <a:xfrm>
            <a:off x="647700" y="3698611"/>
            <a:ext cx="7848600" cy="2677656"/>
          </a:xfrm>
          <a:prstGeom prst="rect">
            <a:avLst/>
          </a:prstGeom>
          <a:noFill/>
          <a:ln>
            <a:noFill/>
          </a:ln>
        </p:spPr>
        <p:txBody>
          <a:bodyPr wrap="square" rtlCol="0">
            <a:spAutoFit/>
          </a:bodyPr>
          <a:lstStyle/>
          <a:p>
            <a:pPr marL="285750" indent="-285750">
              <a:buFont typeface="Arial" panose="020B0604020202020204" pitchFamily="34" charset="0"/>
              <a:buChar char="•"/>
            </a:pPr>
            <a:r>
              <a:rPr lang="en-US" sz="2400" dirty="0"/>
              <a:t>The </a:t>
            </a:r>
            <a:r>
              <a:rPr lang="en-US" sz="2400" dirty="0">
                <a:solidFill>
                  <a:srgbClr val="9437FF"/>
                </a:solidFill>
              </a:rPr>
              <a:t>purple-blue bars </a:t>
            </a:r>
            <a:r>
              <a:rPr lang="en-US" sz="2400" dirty="0"/>
              <a:t>are confidence intervals for the EMMs, and the </a:t>
            </a:r>
            <a:r>
              <a:rPr lang="en-US" sz="2400" dirty="0">
                <a:solidFill>
                  <a:srgbClr val="FF0000"/>
                </a:solidFill>
              </a:rPr>
              <a:t>red arrows </a:t>
            </a:r>
            <a:r>
              <a:rPr lang="en-US" sz="2400" dirty="0"/>
              <a:t>are for the comparisons among them.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If an arrow from one mean overlaps an arrow from another group, the difference is not “significant” </a:t>
            </a:r>
            <a:r>
              <a:rPr lang="en-US" sz="2000" dirty="0"/>
              <a:t>(Tukey adj., Alpha = 0.05)</a:t>
            </a:r>
          </a:p>
        </p:txBody>
      </p:sp>
    </p:spTree>
    <p:extLst>
      <p:ext uri="{BB962C8B-B14F-4D97-AF65-F5344CB8AC3E}">
        <p14:creationId xmlns:p14="http://schemas.microsoft.com/office/powerpoint/2010/main" val="369376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1B90D-DDF7-7145-95F3-AA800C052027}"/>
              </a:ext>
            </a:extLst>
          </p:cNvPr>
          <p:cNvSpPr>
            <a:spLocks noGrp="1"/>
          </p:cNvSpPr>
          <p:nvPr>
            <p:ph idx="1"/>
          </p:nvPr>
        </p:nvSpPr>
        <p:spPr>
          <a:xfrm>
            <a:off x="457200" y="152400"/>
            <a:ext cx="8534400" cy="6019800"/>
          </a:xfrm>
        </p:spPr>
        <p:txBody>
          <a:bodyPr>
            <a:normAutofit/>
          </a:bodyPr>
          <a:lstStyle/>
          <a:p>
            <a:pPr marL="0" indent="0">
              <a:buNone/>
            </a:pPr>
            <a:r>
              <a:rPr lang="en-US" u="sng" dirty="0"/>
              <a:t>Multiple Contrasts using </a:t>
            </a:r>
            <a:r>
              <a:rPr lang="en-US" u="sng" dirty="0" err="1">
                <a:solidFill>
                  <a:srgbClr val="7030A0"/>
                </a:solidFill>
              </a:rPr>
              <a:t>multcomp</a:t>
            </a:r>
            <a:r>
              <a:rPr lang="en-US" u="sng" dirty="0"/>
              <a:t> package</a:t>
            </a:r>
            <a:endParaRPr lang="en-US" sz="2400" u="sng" dirty="0"/>
          </a:p>
          <a:p>
            <a:pPr marL="0" indent="0">
              <a:buNone/>
            </a:pPr>
            <a:r>
              <a:rPr lang="en-US" sz="2400" dirty="0">
                <a:solidFill>
                  <a:srgbClr val="0432FF"/>
                </a:solidFill>
              </a:rPr>
              <a:t>Estimated Marginal Means </a:t>
            </a:r>
            <a:r>
              <a:rPr lang="en-US" sz="2400" dirty="0"/>
              <a:t>(also called </a:t>
            </a:r>
            <a:r>
              <a:rPr lang="en-US" sz="2400" dirty="0">
                <a:solidFill>
                  <a:srgbClr val="0432FF"/>
                </a:solidFill>
              </a:rPr>
              <a:t>Least Square means</a:t>
            </a:r>
            <a:r>
              <a:rPr lang="en-US" sz="2400" dirty="0"/>
              <a:t>)</a:t>
            </a:r>
          </a:p>
          <a:p>
            <a:pPr marL="0" indent="0">
              <a:buNone/>
            </a:pPr>
            <a:endParaRPr lang="en-US" sz="2400" dirty="0"/>
          </a:p>
          <a:p>
            <a:pPr marL="0" indent="0">
              <a:buNone/>
            </a:pPr>
            <a:r>
              <a:rPr lang="en-US" sz="2400" dirty="0"/>
              <a:t>Provides a</a:t>
            </a:r>
            <a:r>
              <a:rPr lang="en-US" sz="2400" dirty="0">
                <a:solidFill>
                  <a:srgbClr val="C00000"/>
                </a:solidFill>
              </a:rPr>
              <a:t> C</a:t>
            </a:r>
            <a:r>
              <a:rPr lang="en-US" sz="2400" dirty="0"/>
              <a:t>onnecting </a:t>
            </a:r>
            <a:r>
              <a:rPr lang="en-US" sz="2400" dirty="0">
                <a:solidFill>
                  <a:srgbClr val="C00000"/>
                </a:solidFill>
              </a:rPr>
              <a:t>L</a:t>
            </a:r>
            <a:r>
              <a:rPr lang="en-US" sz="2400" dirty="0"/>
              <a:t>etters </a:t>
            </a:r>
            <a:r>
              <a:rPr lang="en-US" sz="2400" dirty="0">
                <a:solidFill>
                  <a:srgbClr val="C00000"/>
                </a:solidFill>
              </a:rPr>
              <a:t>D</a:t>
            </a:r>
            <a:r>
              <a:rPr lang="en-US" sz="2400" dirty="0"/>
              <a:t>ifferences report</a:t>
            </a:r>
          </a:p>
          <a:p>
            <a:pPr marL="0" indent="0">
              <a:buNone/>
            </a:pPr>
            <a:r>
              <a:rPr lang="en-US" sz="2400" dirty="0"/>
              <a:t>	</a:t>
            </a:r>
            <a:r>
              <a:rPr lang="en-US" sz="2400" dirty="0" err="1"/>
              <a:t>multcomp</a:t>
            </a:r>
            <a:r>
              <a:rPr lang="en-US" sz="2400" dirty="0"/>
              <a:t>::</a:t>
            </a:r>
            <a:r>
              <a:rPr lang="en-US" sz="2400" dirty="0" err="1">
                <a:solidFill>
                  <a:srgbClr val="C00000"/>
                </a:solidFill>
              </a:rPr>
              <a:t>cld</a:t>
            </a:r>
            <a:r>
              <a:rPr lang="en-US" sz="2400" dirty="0"/>
              <a:t>(</a:t>
            </a:r>
            <a:r>
              <a:rPr lang="en-US" sz="2400" dirty="0" err="1"/>
              <a:t>emm_model_grow</a:t>
            </a:r>
            <a:r>
              <a:rPr lang="en-US" sz="2400" dirty="0"/>
              <a:t>)</a:t>
            </a:r>
          </a:p>
          <a:p>
            <a:pPr marL="0" indent="0">
              <a:buNone/>
            </a:pPr>
            <a:endParaRPr lang="en-US" sz="2400" dirty="0"/>
          </a:p>
          <a:p>
            <a:pPr marL="0" indent="0">
              <a:buNone/>
            </a:pPr>
            <a:r>
              <a:rPr lang="en-US" sz="2400" dirty="0"/>
              <a:t>Visual aid to help symbolize differences among groups using a shared letter or number; shared symbol=not sig. different</a:t>
            </a:r>
          </a:p>
        </p:txBody>
      </p:sp>
      <p:sp>
        <p:nvSpPr>
          <p:cNvPr id="4" name="TextBox 3">
            <a:extLst>
              <a:ext uri="{FF2B5EF4-FFF2-40B4-BE49-F238E27FC236}">
                <a16:creationId xmlns:a16="http://schemas.microsoft.com/office/drawing/2014/main" id="{D1728F12-2DD6-D847-B48C-D429C2DF3475}"/>
              </a:ext>
            </a:extLst>
          </p:cNvPr>
          <p:cNvSpPr txBox="1"/>
          <p:nvPr/>
        </p:nvSpPr>
        <p:spPr>
          <a:xfrm>
            <a:off x="435123" y="3940076"/>
            <a:ext cx="8153400" cy="2308324"/>
          </a:xfrm>
          <a:prstGeom prst="rect">
            <a:avLst/>
          </a:prstGeom>
          <a:noFill/>
          <a:ln>
            <a:solidFill>
              <a:schemeClr val="tx1"/>
            </a:solidFill>
          </a:ln>
        </p:spPr>
        <p:txBody>
          <a:bodyPr wrap="square" rtlCol="0">
            <a:spAutoFit/>
          </a:bodyPr>
          <a:lstStyle/>
          <a:p>
            <a:r>
              <a:rPr lang="en-US" sz="1600" dirty="0"/>
              <a:t>parasite                     		</a:t>
            </a:r>
            <a:r>
              <a:rPr lang="en-US" sz="1600" dirty="0" err="1"/>
              <a:t>emmean</a:t>
            </a:r>
            <a:r>
              <a:rPr lang="en-US" sz="1600" dirty="0"/>
              <a:t>         SE                </a:t>
            </a:r>
            <a:r>
              <a:rPr lang="en-US" sz="1600" dirty="0" err="1"/>
              <a:t>df</a:t>
            </a:r>
            <a:r>
              <a:rPr lang="en-US" sz="1600" dirty="0"/>
              <a:t>    </a:t>
            </a:r>
            <a:r>
              <a:rPr lang="en-US" sz="1600" dirty="0" err="1"/>
              <a:t>lower.CL</a:t>
            </a:r>
            <a:r>
              <a:rPr lang="en-US" sz="1600" dirty="0"/>
              <a:t>        </a:t>
            </a:r>
            <a:r>
              <a:rPr lang="en-US" sz="1600" dirty="0" err="1"/>
              <a:t>upper.CL</a:t>
            </a:r>
            <a:r>
              <a:rPr lang="en-US" sz="1600" dirty="0"/>
              <a:t>      .group</a:t>
            </a:r>
          </a:p>
          <a:p>
            <a:r>
              <a:rPr lang="en-US" sz="1600" dirty="0"/>
              <a:t> </a:t>
            </a:r>
            <a:r>
              <a:rPr lang="en-US" sz="1600" dirty="0" err="1"/>
              <a:t>Pasteuria</a:t>
            </a:r>
            <a:r>
              <a:rPr lang="en-US" sz="1600" dirty="0"/>
              <a:t> </a:t>
            </a:r>
            <a:r>
              <a:rPr lang="en-US" sz="1600" dirty="0" err="1"/>
              <a:t>ramosa</a:t>
            </a:r>
            <a:r>
              <a:rPr lang="en-US" sz="1600" dirty="0"/>
              <a:t>                           0.4822030   0.05688381  36    0.3668373   0.5975687    1    </a:t>
            </a:r>
          </a:p>
          <a:p>
            <a:r>
              <a:rPr lang="en-US" sz="1600" dirty="0"/>
              <a:t> </a:t>
            </a:r>
            <a:r>
              <a:rPr lang="en-US" sz="1600" dirty="0" err="1"/>
              <a:t>Metschnikowia</a:t>
            </a:r>
            <a:r>
              <a:rPr lang="en-US" sz="1600" dirty="0"/>
              <a:t> </a:t>
            </a:r>
            <a:r>
              <a:rPr lang="en-US" sz="1600" dirty="0" err="1"/>
              <a:t>bicuspidata</a:t>
            </a:r>
            <a:r>
              <a:rPr lang="en-US" sz="1600" dirty="0"/>
              <a:t>         0.8011541   0.05688381  36    0.6857884   0.9165198       2   </a:t>
            </a:r>
          </a:p>
          <a:p>
            <a:r>
              <a:rPr lang="en-US" sz="1600" dirty="0"/>
              <a:t> </a:t>
            </a:r>
            <a:r>
              <a:rPr lang="en-US" sz="1600" dirty="0" err="1"/>
              <a:t>Pansporella</a:t>
            </a:r>
            <a:r>
              <a:rPr lang="en-US" sz="1600" dirty="0"/>
              <a:t> </a:t>
            </a:r>
            <a:r>
              <a:rPr lang="en-US" sz="1600" dirty="0" err="1"/>
              <a:t>perplexa</a:t>
            </a:r>
            <a:r>
              <a:rPr lang="en-US" sz="1600" dirty="0"/>
              <a:t>                    1.0763551   0.05688381  36    0.9609894   1.1917208          3  </a:t>
            </a:r>
          </a:p>
          <a:p>
            <a:r>
              <a:rPr lang="en-US" sz="1600" dirty="0"/>
              <a:t> control                                             1.2139088   0.05688381  36    1.0985431   1.3292745          3  </a:t>
            </a:r>
          </a:p>
          <a:p>
            <a:endParaRPr lang="en-US" sz="1600" dirty="0"/>
          </a:p>
          <a:p>
            <a:r>
              <a:rPr lang="en-US" sz="1600" dirty="0"/>
              <a:t>Confidence level used: 0.95 </a:t>
            </a:r>
          </a:p>
          <a:p>
            <a:r>
              <a:rPr lang="en-US" sz="1600" dirty="0"/>
              <a:t>P value adjustment: </a:t>
            </a:r>
            <a:r>
              <a:rPr lang="en-US" sz="1600" dirty="0" err="1"/>
              <a:t>tukey</a:t>
            </a:r>
            <a:r>
              <a:rPr lang="en-US" sz="1600" dirty="0"/>
              <a:t> method for comparing a family of 4 estimates </a:t>
            </a:r>
          </a:p>
          <a:p>
            <a:r>
              <a:rPr lang="en-US" sz="1600" dirty="0"/>
              <a:t>significance level used: alpha = 0.05 </a:t>
            </a:r>
          </a:p>
        </p:txBody>
      </p:sp>
    </p:spTree>
    <p:extLst>
      <p:ext uri="{BB962C8B-B14F-4D97-AF65-F5344CB8AC3E}">
        <p14:creationId xmlns:p14="http://schemas.microsoft.com/office/powerpoint/2010/main" val="1257481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684C96-013B-9C48-B86C-C10D8461C675}"/>
              </a:ext>
            </a:extLst>
          </p:cNvPr>
          <p:cNvPicPr>
            <a:picLocks noChangeAspect="1"/>
          </p:cNvPicPr>
          <p:nvPr/>
        </p:nvPicPr>
        <p:blipFill>
          <a:blip r:embed="rId3"/>
          <a:stretch>
            <a:fillRect/>
          </a:stretch>
        </p:blipFill>
        <p:spPr>
          <a:xfrm>
            <a:off x="457200" y="355934"/>
            <a:ext cx="8099809" cy="3037428"/>
          </a:xfrm>
          <a:prstGeom prst="rect">
            <a:avLst/>
          </a:prstGeom>
        </p:spPr>
      </p:pic>
      <p:sp>
        <p:nvSpPr>
          <p:cNvPr id="6" name="TextBox 5">
            <a:extLst>
              <a:ext uri="{FF2B5EF4-FFF2-40B4-BE49-F238E27FC236}">
                <a16:creationId xmlns:a16="http://schemas.microsoft.com/office/drawing/2014/main" id="{6FF0721C-BC88-5A4E-AC42-7ED0534173CA}"/>
              </a:ext>
            </a:extLst>
          </p:cNvPr>
          <p:cNvSpPr txBox="1"/>
          <p:nvPr/>
        </p:nvSpPr>
        <p:spPr>
          <a:xfrm>
            <a:off x="4205418" y="0"/>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93BEF7AD-1260-9F47-BEC5-DAC405B86E7E}"/>
              </a:ext>
            </a:extLst>
          </p:cNvPr>
          <p:cNvSpPr txBox="1"/>
          <p:nvPr/>
        </p:nvSpPr>
        <p:spPr>
          <a:xfrm>
            <a:off x="5562600" y="1412162"/>
            <a:ext cx="301686" cy="369332"/>
          </a:xfrm>
          <a:prstGeom prst="rect">
            <a:avLst/>
          </a:prstGeom>
          <a:noFill/>
        </p:spPr>
        <p:txBody>
          <a:bodyPr wrap="none" rtlCol="0">
            <a:spAutoFit/>
          </a:bodyPr>
          <a:lstStyle/>
          <a:p>
            <a:r>
              <a:rPr lang="en-US" dirty="0"/>
              <a:t>2</a:t>
            </a:r>
          </a:p>
        </p:txBody>
      </p:sp>
      <p:sp>
        <p:nvSpPr>
          <p:cNvPr id="8" name="TextBox 7">
            <a:extLst>
              <a:ext uri="{FF2B5EF4-FFF2-40B4-BE49-F238E27FC236}">
                <a16:creationId xmlns:a16="http://schemas.microsoft.com/office/drawing/2014/main" id="{6DB8D7EF-5253-D941-BB70-1F59044D639C}"/>
              </a:ext>
            </a:extLst>
          </p:cNvPr>
          <p:cNvSpPr txBox="1"/>
          <p:nvPr/>
        </p:nvSpPr>
        <p:spPr>
          <a:xfrm>
            <a:off x="7315200" y="2021762"/>
            <a:ext cx="301686" cy="369332"/>
          </a:xfrm>
          <a:prstGeom prst="rect">
            <a:avLst/>
          </a:prstGeom>
          <a:noFill/>
        </p:spPr>
        <p:txBody>
          <a:bodyPr wrap="none" rtlCol="0">
            <a:spAutoFit/>
          </a:bodyPr>
          <a:lstStyle/>
          <a:p>
            <a:r>
              <a:rPr lang="en-US" dirty="0"/>
              <a:t>3</a:t>
            </a:r>
          </a:p>
        </p:txBody>
      </p:sp>
      <p:sp>
        <p:nvSpPr>
          <p:cNvPr id="9" name="TextBox 8">
            <a:extLst>
              <a:ext uri="{FF2B5EF4-FFF2-40B4-BE49-F238E27FC236}">
                <a16:creationId xmlns:a16="http://schemas.microsoft.com/office/drawing/2014/main" id="{4DF0E624-1B64-0B47-B6F2-0918C8DAB4BE}"/>
              </a:ext>
            </a:extLst>
          </p:cNvPr>
          <p:cNvSpPr txBox="1"/>
          <p:nvPr/>
        </p:nvSpPr>
        <p:spPr>
          <a:xfrm>
            <a:off x="6787662" y="802562"/>
            <a:ext cx="301686"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9A758B3F-02A1-0148-A22C-29D806A74142}"/>
              </a:ext>
            </a:extLst>
          </p:cNvPr>
          <p:cNvSpPr txBox="1"/>
          <p:nvPr/>
        </p:nvSpPr>
        <p:spPr>
          <a:xfrm>
            <a:off x="228600" y="5027474"/>
            <a:ext cx="8810669" cy="1754326"/>
          </a:xfrm>
          <a:prstGeom prst="rect">
            <a:avLst/>
          </a:prstGeom>
          <a:noFill/>
        </p:spPr>
        <p:txBody>
          <a:bodyPr wrap="square" rtlCol="0">
            <a:spAutoFit/>
          </a:bodyPr>
          <a:lstStyle/>
          <a:p>
            <a:r>
              <a:rPr lang="en-US" dirty="0"/>
              <a:t>“There was an </a:t>
            </a:r>
            <a:r>
              <a:rPr lang="en-US" dirty="0">
                <a:solidFill>
                  <a:srgbClr val="0432FF"/>
                </a:solidFill>
              </a:rPr>
              <a:t>overall</a:t>
            </a:r>
            <a:r>
              <a:rPr lang="en-US" dirty="0"/>
              <a:t> reduction in growth rate of </a:t>
            </a:r>
            <a:r>
              <a:rPr lang="en-US" i="1" dirty="0"/>
              <a:t>Daphnia</a:t>
            </a:r>
            <a:r>
              <a:rPr lang="en-US" dirty="0"/>
              <a:t> as a result of parasitism</a:t>
            </a:r>
          </a:p>
          <a:p>
            <a:r>
              <a:rPr lang="en-US" dirty="0"/>
              <a:t>(F</a:t>
            </a:r>
            <a:r>
              <a:rPr lang="en-US" baseline="-25000" dirty="0"/>
              <a:t>3,36</a:t>
            </a:r>
            <a:r>
              <a:rPr lang="en-US" dirty="0"/>
              <a:t> = 32.3, P &lt; 0.001). On a </a:t>
            </a:r>
            <a:r>
              <a:rPr lang="en-US" dirty="0">
                <a:solidFill>
                  <a:srgbClr val="0432FF"/>
                </a:solidFill>
              </a:rPr>
              <a:t>pairwise</a:t>
            </a:r>
            <a:r>
              <a:rPr lang="en-US" dirty="0"/>
              <a:t> basis, </a:t>
            </a:r>
            <a:r>
              <a:rPr lang="en-US" i="1" dirty="0"/>
              <a:t>P. </a:t>
            </a:r>
            <a:r>
              <a:rPr lang="en-US" i="1" dirty="0" err="1"/>
              <a:t>ramosa</a:t>
            </a:r>
            <a:r>
              <a:rPr lang="en-US" i="1" dirty="0"/>
              <a:t> </a:t>
            </a:r>
            <a:r>
              <a:rPr lang="en-US" dirty="0"/>
              <a:t>and </a:t>
            </a:r>
            <a:r>
              <a:rPr lang="en-US" i="1" dirty="0"/>
              <a:t>M. </a:t>
            </a:r>
            <a:r>
              <a:rPr lang="en-US" i="1" dirty="0" err="1"/>
              <a:t>bicuspidata</a:t>
            </a:r>
            <a:r>
              <a:rPr lang="en-US" i="1" dirty="0"/>
              <a:t> </a:t>
            </a:r>
            <a:r>
              <a:rPr lang="en-US" dirty="0"/>
              <a:t>caused reduced growth relative to non-parasitized individuals (0.73 and 0.41 mm, respectively; P &lt; 0.0001 for both), however, </a:t>
            </a:r>
            <a:r>
              <a:rPr lang="en-US" i="1" dirty="0"/>
              <a:t>P. </a:t>
            </a:r>
            <a:r>
              <a:rPr lang="en-US" i="1" dirty="0" err="1"/>
              <a:t>perplexa</a:t>
            </a:r>
            <a:r>
              <a:rPr lang="en-US" i="1" dirty="0"/>
              <a:t> </a:t>
            </a:r>
            <a:r>
              <a:rPr lang="en-US" dirty="0"/>
              <a:t>did not significantly inhibit growth relative to control individuals (P = 0.33). All three parasitized treatments differed from one another (P &lt; 0.01 for each comparison). </a:t>
            </a:r>
          </a:p>
        </p:txBody>
      </p:sp>
      <p:pic>
        <p:nvPicPr>
          <p:cNvPr id="13" name="Picture 12">
            <a:extLst>
              <a:ext uri="{FF2B5EF4-FFF2-40B4-BE49-F238E27FC236}">
                <a16:creationId xmlns:a16="http://schemas.microsoft.com/office/drawing/2014/main" id="{8F913386-B031-7841-B8CC-D926729F0484}"/>
              </a:ext>
            </a:extLst>
          </p:cNvPr>
          <p:cNvPicPr>
            <a:picLocks noChangeAspect="1"/>
          </p:cNvPicPr>
          <p:nvPr/>
        </p:nvPicPr>
        <p:blipFill>
          <a:blip r:embed="rId4"/>
          <a:stretch>
            <a:fillRect/>
          </a:stretch>
        </p:blipFill>
        <p:spPr>
          <a:xfrm>
            <a:off x="291725" y="3351074"/>
            <a:ext cx="3908852" cy="1459100"/>
          </a:xfrm>
          <a:prstGeom prst="rect">
            <a:avLst/>
          </a:prstGeom>
        </p:spPr>
      </p:pic>
      <p:pic>
        <p:nvPicPr>
          <p:cNvPr id="14" name="Picture 13">
            <a:extLst>
              <a:ext uri="{FF2B5EF4-FFF2-40B4-BE49-F238E27FC236}">
                <a16:creationId xmlns:a16="http://schemas.microsoft.com/office/drawing/2014/main" id="{BEE83F7E-86F6-AF4A-9D94-E0908BBCEADC}"/>
              </a:ext>
            </a:extLst>
          </p:cNvPr>
          <p:cNvPicPr>
            <a:picLocks noChangeAspect="1"/>
          </p:cNvPicPr>
          <p:nvPr/>
        </p:nvPicPr>
        <p:blipFill>
          <a:blip r:embed="rId5"/>
          <a:stretch>
            <a:fillRect/>
          </a:stretch>
        </p:blipFill>
        <p:spPr>
          <a:xfrm>
            <a:off x="4270419" y="3528079"/>
            <a:ext cx="4768850" cy="1282095"/>
          </a:xfrm>
          <a:prstGeom prst="rect">
            <a:avLst/>
          </a:prstGeom>
        </p:spPr>
      </p:pic>
      <p:sp>
        <p:nvSpPr>
          <p:cNvPr id="2" name="TextBox 1">
            <a:extLst>
              <a:ext uri="{FF2B5EF4-FFF2-40B4-BE49-F238E27FC236}">
                <a16:creationId xmlns:a16="http://schemas.microsoft.com/office/drawing/2014/main" id="{CC53B634-D082-D84B-A159-D135F49423B3}"/>
              </a:ext>
            </a:extLst>
          </p:cNvPr>
          <p:cNvSpPr txBox="1"/>
          <p:nvPr/>
        </p:nvSpPr>
        <p:spPr>
          <a:xfrm>
            <a:off x="2362200" y="3393362"/>
            <a:ext cx="814647" cy="369332"/>
          </a:xfrm>
          <a:prstGeom prst="rect">
            <a:avLst/>
          </a:prstGeom>
          <a:noFill/>
        </p:spPr>
        <p:txBody>
          <a:bodyPr wrap="none" rtlCol="0">
            <a:spAutoFit/>
          </a:bodyPr>
          <a:lstStyle/>
          <a:p>
            <a:r>
              <a:rPr lang="en-US" dirty="0">
                <a:solidFill>
                  <a:srgbClr val="0432FF"/>
                </a:solidFill>
              </a:rPr>
              <a:t>overall</a:t>
            </a:r>
          </a:p>
        </p:txBody>
      </p:sp>
      <p:sp>
        <p:nvSpPr>
          <p:cNvPr id="3" name="TextBox 2">
            <a:extLst>
              <a:ext uri="{FF2B5EF4-FFF2-40B4-BE49-F238E27FC236}">
                <a16:creationId xmlns:a16="http://schemas.microsoft.com/office/drawing/2014/main" id="{EDCCF7D2-D89E-8940-B262-2354383276ED}"/>
              </a:ext>
            </a:extLst>
          </p:cNvPr>
          <p:cNvSpPr txBox="1"/>
          <p:nvPr/>
        </p:nvSpPr>
        <p:spPr>
          <a:xfrm>
            <a:off x="6787662" y="3203095"/>
            <a:ext cx="974562" cy="369332"/>
          </a:xfrm>
          <a:prstGeom prst="rect">
            <a:avLst/>
          </a:prstGeom>
          <a:noFill/>
        </p:spPr>
        <p:txBody>
          <a:bodyPr wrap="none" rtlCol="0">
            <a:spAutoFit/>
          </a:bodyPr>
          <a:lstStyle/>
          <a:p>
            <a:r>
              <a:rPr lang="en-US" dirty="0">
                <a:solidFill>
                  <a:srgbClr val="0432FF"/>
                </a:solidFill>
              </a:rPr>
              <a:t>pairwise</a:t>
            </a:r>
          </a:p>
        </p:txBody>
      </p:sp>
    </p:spTree>
    <p:extLst>
      <p:ext uri="{BB962C8B-B14F-4D97-AF65-F5344CB8AC3E}">
        <p14:creationId xmlns:p14="http://schemas.microsoft.com/office/powerpoint/2010/main" val="3059656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D330-DF31-E749-9735-775069B68780}"/>
              </a:ext>
            </a:extLst>
          </p:cNvPr>
          <p:cNvSpPr>
            <a:spLocks noGrp="1"/>
          </p:cNvSpPr>
          <p:nvPr>
            <p:ph type="title"/>
          </p:nvPr>
        </p:nvSpPr>
        <p:spPr>
          <a:xfrm>
            <a:off x="457200" y="-20930"/>
            <a:ext cx="8229600" cy="944562"/>
          </a:xfrm>
        </p:spPr>
        <p:txBody>
          <a:bodyPr/>
          <a:lstStyle/>
          <a:p>
            <a:r>
              <a:rPr lang="en-US" dirty="0"/>
              <a:t>ANOVA Practice Example</a:t>
            </a:r>
          </a:p>
        </p:txBody>
      </p:sp>
      <p:sp>
        <p:nvSpPr>
          <p:cNvPr id="3" name="Content Placeholder 2">
            <a:extLst>
              <a:ext uri="{FF2B5EF4-FFF2-40B4-BE49-F238E27FC236}">
                <a16:creationId xmlns:a16="http://schemas.microsoft.com/office/drawing/2014/main" id="{8FEF745E-4C4B-B64C-BD76-80550DDFC0F8}"/>
              </a:ext>
            </a:extLst>
          </p:cNvPr>
          <p:cNvSpPr>
            <a:spLocks noGrp="1"/>
          </p:cNvSpPr>
          <p:nvPr>
            <p:ph idx="1"/>
          </p:nvPr>
        </p:nvSpPr>
        <p:spPr>
          <a:xfrm>
            <a:off x="457200" y="847432"/>
            <a:ext cx="8229600" cy="5105400"/>
          </a:xfrm>
        </p:spPr>
        <p:txBody>
          <a:bodyPr/>
          <a:lstStyle/>
          <a:p>
            <a:pPr marL="0" indent="0">
              <a:buNone/>
            </a:pPr>
            <a:r>
              <a:rPr lang="en-US" dirty="0">
                <a:solidFill>
                  <a:srgbClr val="0432FF"/>
                </a:solidFill>
              </a:rPr>
              <a:t>data=omega3.csv</a:t>
            </a:r>
          </a:p>
          <a:p>
            <a:pPr marL="0" indent="0">
              <a:buNone/>
            </a:pPr>
            <a:r>
              <a:rPr lang="en-US" dirty="0"/>
              <a:t>What is the effect of different </a:t>
            </a:r>
            <a:r>
              <a:rPr lang="en-US" dirty="0">
                <a:solidFill>
                  <a:srgbClr val="0432FF"/>
                </a:solidFill>
              </a:rPr>
              <a:t>sources</a:t>
            </a:r>
            <a:r>
              <a:rPr lang="en-US" dirty="0"/>
              <a:t> of dietary protein on the </a:t>
            </a:r>
            <a:r>
              <a:rPr lang="en-US" dirty="0">
                <a:solidFill>
                  <a:srgbClr val="0432FF"/>
                </a:solidFill>
              </a:rPr>
              <a:t>concentration</a:t>
            </a:r>
            <a:r>
              <a:rPr lang="en-US" dirty="0"/>
              <a:t> of omega-3 fatty acids in the blood? Please report as if this was your research:</a:t>
            </a:r>
          </a:p>
          <a:p>
            <a:pPr lvl="1"/>
            <a:r>
              <a:rPr lang="en-US" dirty="0"/>
              <a:t>visual representation of comparison (boxplot)</a:t>
            </a:r>
          </a:p>
          <a:p>
            <a:pPr lvl="1"/>
            <a:r>
              <a:rPr lang="en-US" dirty="0"/>
              <a:t>report overall effect</a:t>
            </a:r>
          </a:p>
          <a:p>
            <a:pPr lvl="1"/>
            <a:r>
              <a:rPr lang="en-US" dirty="0"/>
              <a:t>report pairwise effects</a:t>
            </a:r>
          </a:p>
        </p:txBody>
      </p:sp>
      <p:pic>
        <p:nvPicPr>
          <p:cNvPr id="4" name="Picture 3">
            <a:extLst>
              <a:ext uri="{FF2B5EF4-FFF2-40B4-BE49-F238E27FC236}">
                <a16:creationId xmlns:a16="http://schemas.microsoft.com/office/drawing/2014/main" id="{61A1632B-8DB9-C74C-87F1-CAF91B481A53}"/>
              </a:ext>
            </a:extLst>
          </p:cNvPr>
          <p:cNvPicPr>
            <a:picLocks noChangeAspect="1"/>
          </p:cNvPicPr>
          <p:nvPr/>
        </p:nvPicPr>
        <p:blipFill>
          <a:blip r:embed="rId3"/>
          <a:stretch>
            <a:fillRect/>
          </a:stretch>
        </p:blipFill>
        <p:spPr>
          <a:xfrm>
            <a:off x="4953000" y="4219868"/>
            <a:ext cx="3048896" cy="2028532"/>
          </a:xfrm>
          <a:prstGeom prst="rect">
            <a:avLst/>
          </a:prstGeom>
          <a:ln>
            <a:solidFill>
              <a:schemeClr val="tx1"/>
            </a:solidFill>
          </a:ln>
        </p:spPr>
      </p:pic>
      <p:pic>
        <p:nvPicPr>
          <p:cNvPr id="5" name="Picture 4">
            <a:extLst>
              <a:ext uri="{FF2B5EF4-FFF2-40B4-BE49-F238E27FC236}">
                <a16:creationId xmlns:a16="http://schemas.microsoft.com/office/drawing/2014/main" id="{984064E7-0172-0F49-BEFF-B91CDB1C105A}"/>
              </a:ext>
            </a:extLst>
          </p:cNvPr>
          <p:cNvPicPr>
            <a:picLocks noChangeAspect="1"/>
          </p:cNvPicPr>
          <p:nvPr/>
        </p:nvPicPr>
        <p:blipFill>
          <a:blip r:embed="rId4"/>
          <a:stretch>
            <a:fillRect/>
          </a:stretch>
        </p:blipFill>
        <p:spPr>
          <a:xfrm>
            <a:off x="723900" y="4219868"/>
            <a:ext cx="4057064" cy="2028532"/>
          </a:xfrm>
          <a:prstGeom prst="rect">
            <a:avLst/>
          </a:prstGeom>
          <a:ln>
            <a:solidFill>
              <a:schemeClr val="tx1"/>
            </a:solidFill>
          </a:ln>
        </p:spPr>
      </p:pic>
    </p:spTree>
    <p:extLst>
      <p:ext uri="{BB962C8B-B14F-4D97-AF65-F5344CB8AC3E}">
        <p14:creationId xmlns:p14="http://schemas.microsoft.com/office/powerpoint/2010/main" val="1858229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3D2E-8471-EA4F-8271-EA0FAA63CCA1}"/>
              </a:ext>
            </a:extLst>
          </p:cNvPr>
          <p:cNvSpPr>
            <a:spLocks noGrp="1"/>
          </p:cNvSpPr>
          <p:nvPr>
            <p:ph type="title"/>
          </p:nvPr>
        </p:nvSpPr>
        <p:spPr/>
        <p:txBody>
          <a:bodyPr/>
          <a:lstStyle/>
          <a:p>
            <a:r>
              <a:rPr lang="en-US" dirty="0"/>
              <a:t>Bar Chart for Omega Example</a:t>
            </a:r>
          </a:p>
        </p:txBody>
      </p:sp>
      <p:sp>
        <p:nvSpPr>
          <p:cNvPr id="3" name="Content Placeholder 2">
            <a:extLst>
              <a:ext uri="{FF2B5EF4-FFF2-40B4-BE49-F238E27FC236}">
                <a16:creationId xmlns:a16="http://schemas.microsoft.com/office/drawing/2014/main" id="{9325627E-2671-7044-8BE0-BA352149D144}"/>
              </a:ext>
            </a:extLst>
          </p:cNvPr>
          <p:cNvSpPr>
            <a:spLocks noGrp="1"/>
          </p:cNvSpPr>
          <p:nvPr>
            <p:ph idx="1"/>
          </p:nvPr>
        </p:nvSpPr>
        <p:spPr>
          <a:xfrm>
            <a:off x="457200" y="1447800"/>
            <a:ext cx="5562600" cy="5105400"/>
          </a:xfrm>
        </p:spPr>
        <p:txBody>
          <a:bodyPr>
            <a:normAutofit lnSpcReduction="10000"/>
          </a:bodyPr>
          <a:lstStyle/>
          <a:p>
            <a:r>
              <a:rPr lang="en-US" u="sng" dirty="0"/>
              <a:t>Bonus</a:t>
            </a:r>
            <a:r>
              <a:rPr lang="en-US" dirty="0"/>
              <a:t>: </a:t>
            </a:r>
            <a:r>
              <a:rPr lang="en-US" dirty="0">
                <a:solidFill>
                  <a:srgbClr val="FF0000"/>
                </a:solidFill>
              </a:rPr>
              <a:t>bar chart</a:t>
            </a:r>
            <a:r>
              <a:rPr lang="en-US" dirty="0"/>
              <a:t> or </a:t>
            </a:r>
            <a:r>
              <a:rPr lang="en-US" dirty="0">
                <a:solidFill>
                  <a:srgbClr val="0432FF"/>
                </a:solidFill>
              </a:rPr>
              <a:t>point chart </a:t>
            </a:r>
            <a:r>
              <a:rPr lang="en-US" dirty="0"/>
              <a:t>with means +/- SE bars. Summarize data using </a:t>
            </a:r>
            <a:r>
              <a:rPr lang="en-US" i="1" dirty="0" err="1"/>
              <a:t>dplyr</a:t>
            </a:r>
            <a:r>
              <a:rPr lang="en-US" i="1" dirty="0"/>
              <a:t>, </a:t>
            </a:r>
            <a:r>
              <a:rPr lang="en-US" dirty="0"/>
              <a:t>then graph. We will talk about this more in the next chapter.</a:t>
            </a:r>
          </a:p>
          <a:p>
            <a:endParaRPr lang="en-US" dirty="0"/>
          </a:p>
          <a:p>
            <a:r>
              <a:rPr lang="en-US" dirty="0"/>
              <a:t>Review Beckerman et al. Section 3.7 for examples.</a:t>
            </a:r>
          </a:p>
          <a:p>
            <a:endParaRPr lang="en-US" dirty="0"/>
          </a:p>
          <a:p>
            <a:r>
              <a:rPr lang="en-US" dirty="0"/>
              <a:t>Look ahead to Beckerman et al. Section 6.2.8 for other examples. </a:t>
            </a:r>
          </a:p>
        </p:txBody>
      </p:sp>
      <p:pic>
        <p:nvPicPr>
          <p:cNvPr id="5" name="Picture 4">
            <a:extLst>
              <a:ext uri="{FF2B5EF4-FFF2-40B4-BE49-F238E27FC236}">
                <a16:creationId xmlns:a16="http://schemas.microsoft.com/office/drawing/2014/main" id="{7BA19B4F-3C8D-5D4B-B162-64F02E2BC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199" y="1447800"/>
            <a:ext cx="3104445" cy="4572000"/>
          </a:xfrm>
          <a:prstGeom prst="rect">
            <a:avLst/>
          </a:prstGeom>
        </p:spPr>
      </p:pic>
    </p:spTree>
    <p:extLst>
      <p:ext uri="{BB962C8B-B14F-4D97-AF65-F5344CB8AC3E}">
        <p14:creationId xmlns:p14="http://schemas.microsoft.com/office/powerpoint/2010/main" val="1780388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E785-1EF5-5A64-6D39-B391F7432459}"/>
              </a:ext>
            </a:extLst>
          </p:cNvPr>
          <p:cNvSpPr>
            <a:spLocks noGrp="1"/>
          </p:cNvSpPr>
          <p:nvPr>
            <p:ph type="title"/>
          </p:nvPr>
        </p:nvSpPr>
        <p:spPr/>
        <p:txBody>
          <a:bodyPr/>
          <a:lstStyle/>
          <a:p>
            <a:r>
              <a:rPr lang="en-US" dirty="0"/>
              <a:t>More Practice Problems</a:t>
            </a:r>
          </a:p>
        </p:txBody>
      </p:sp>
      <p:sp>
        <p:nvSpPr>
          <p:cNvPr id="3" name="Content Placeholder 2">
            <a:extLst>
              <a:ext uri="{FF2B5EF4-FFF2-40B4-BE49-F238E27FC236}">
                <a16:creationId xmlns:a16="http://schemas.microsoft.com/office/drawing/2014/main" id="{ACFEE4CC-8901-9957-92EF-03672A3529F3}"/>
              </a:ext>
            </a:extLst>
          </p:cNvPr>
          <p:cNvSpPr>
            <a:spLocks noGrp="1"/>
          </p:cNvSpPr>
          <p:nvPr>
            <p:ph idx="1"/>
          </p:nvPr>
        </p:nvSpPr>
        <p:spPr/>
        <p:txBody>
          <a:bodyPr/>
          <a:lstStyle/>
          <a:p>
            <a:pPr marL="0" indent="0">
              <a:buNone/>
            </a:pPr>
            <a:r>
              <a:rPr lang="en-US" dirty="0"/>
              <a:t>There are three practice problems in the ‘practice’ folder of the </a:t>
            </a:r>
            <a:r>
              <a:rPr lang="en-US" dirty="0">
                <a:solidFill>
                  <a:srgbClr val="0432FF"/>
                </a:solidFill>
              </a:rPr>
              <a:t>5-Linear_Models repository</a:t>
            </a:r>
            <a:r>
              <a:rPr lang="en-US" dirty="0"/>
              <a:t>.</a:t>
            </a:r>
          </a:p>
          <a:p>
            <a:pPr marL="0" indent="0">
              <a:buNone/>
            </a:pPr>
            <a:endParaRPr lang="en-US" dirty="0"/>
          </a:p>
          <a:p>
            <a:pPr marL="0" indent="0">
              <a:buNone/>
            </a:pPr>
            <a:r>
              <a:rPr lang="en-US" dirty="0"/>
              <a:t>Click on </a:t>
            </a:r>
            <a:r>
              <a:rPr lang="en-US" dirty="0" err="1">
                <a:solidFill>
                  <a:srgbClr val="0432FF"/>
                </a:solidFill>
              </a:rPr>
              <a:t>ANOVA_practice.html</a:t>
            </a:r>
            <a:r>
              <a:rPr lang="en-US" dirty="0">
                <a:solidFill>
                  <a:srgbClr val="0432FF"/>
                </a:solidFill>
              </a:rPr>
              <a:t> </a:t>
            </a:r>
            <a:r>
              <a:rPr lang="en-US" dirty="0"/>
              <a:t>for descriptions.</a:t>
            </a:r>
            <a:endParaRPr lang="en-US" dirty="0">
              <a:solidFill>
                <a:srgbClr val="0432FF"/>
              </a:solidFill>
            </a:endParaRPr>
          </a:p>
          <a:p>
            <a:pPr marL="0" indent="0">
              <a:buNone/>
            </a:pPr>
            <a:endParaRPr lang="en-US" dirty="0"/>
          </a:p>
          <a:p>
            <a:pPr marL="457200" indent="-457200">
              <a:buFont typeface="+mj-lt"/>
              <a:buAutoNum type="arabicPeriod"/>
            </a:pPr>
            <a:r>
              <a:rPr lang="en-US" sz="2400" dirty="0">
                <a:solidFill>
                  <a:srgbClr val="333333"/>
                </a:solidFill>
                <a:latin typeface="Helvetica Neue" panose="02000503000000020004" pitchFamily="2" charset="0"/>
              </a:rPr>
              <a:t>s</a:t>
            </a:r>
            <a:r>
              <a:rPr lang="en-US" sz="2400" b="0" i="0" dirty="0">
                <a:solidFill>
                  <a:srgbClr val="333333"/>
                </a:solidFill>
                <a:effectLst/>
                <a:latin typeface="Helvetica Neue" panose="02000503000000020004" pitchFamily="2" charset="0"/>
              </a:rPr>
              <a:t>treams polluted by heavy metals</a:t>
            </a:r>
          </a:p>
          <a:p>
            <a:pPr marL="457200" indent="-457200">
              <a:buFont typeface="+mj-lt"/>
              <a:buAutoNum type="arabicPeriod"/>
            </a:pPr>
            <a:r>
              <a:rPr lang="en-US" sz="2400" dirty="0">
                <a:solidFill>
                  <a:srgbClr val="333333"/>
                </a:solidFill>
                <a:latin typeface="Helvetica Neue" panose="02000503000000020004" pitchFamily="2" charset="0"/>
              </a:rPr>
              <a:t>diet type influences on chick growth</a:t>
            </a:r>
          </a:p>
          <a:p>
            <a:pPr marL="457200" indent="-457200">
              <a:buFont typeface="+mj-lt"/>
              <a:buAutoNum type="arabicPeriod"/>
            </a:pPr>
            <a:r>
              <a:rPr lang="en-US" sz="2400" dirty="0">
                <a:solidFill>
                  <a:srgbClr val="333333"/>
                </a:solidFill>
                <a:latin typeface="Helvetica Neue" panose="02000503000000020004" pitchFamily="2" charset="0"/>
              </a:rPr>
              <a:t>concentration of </a:t>
            </a:r>
            <a:r>
              <a:rPr lang="en-US" sz="2400" dirty="0" err="1">
                <a:solidFill>
                  <a:srgbClr val="333333"/>
                </a:solidFill>
                <a:latin typeface="Helvetica Neue" panose="02000503000000020004" pitchFamily="2" charset="0"/>
              </a:rPr>
              <a:t>Basildiol</a:t>
            </a:r>
            <a:r>
              <a:rPr lang="en-US" sz="2400" dirty="0">
                <a:solidFill>
                  <a:srgbClr val="333333"/>
                </a:solidFill>
                <a:latin typeface="Helvetica Neue" panose="02000503000000020004" pitchFamily="2" charset="0"/>
              </a:rPr>
              <a:t> in three strains of Basil</a:t>
            </a:r>
          </a:p>
          <a:p>
            <a:endParaRPr lang="en-US" sz="2400" dirty="0"/>
          </a:p>
        </p:txBody>
      </p:sp>
    </p:spTree>
    <p:extLst>
      <p:ext uri="{BB962C8B-B14F-4D97-AF65-F5344CB8AC3E}">
        <p14:creationId xmlns:p14="http://schemas.microsoft.com/office/powerpoint/2010/main" val="973630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BA8-6107-E690-8B41-D73559288B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B5BFB5-DF52-78D8-86D1-B988A245D6C0}"/>
              </a:ext>
            </a:extLst>
          </p:cNvPr>
          <p:cNvSpPr>
            <a:spLocks noGrp="1"/>
          </p:cNvSpPr>
          <p:nvPr>
            <p:ph idx="1"/>
          </p:nvPr>
        </p:nvSpPr>
        <p:spPr/>
        <p:txBody>
          <a:bodyPr>
            <a:normAutofit lnSpcReduction="10000"/>
          </a:bodyPr>
          <a:lstStyle/>
          <a:p>
            <a:r>
              <a:rPr lang="en-US" b="0" i="0" dirty="0">
                <a:solidFill>
                  <a:srgbClr val="000000"/>
                </a:solidFill>
                <a:effectLst/>
                <a:latin typeface="Cambria" panose="02040503050406030204" pitchFamily="18" charset="0"/>
              </a:rPr>
              <a:t>The following example details this hypothetical example.  Looking at the means from the </a:t>
            </a:r>
            <a:r>
              <a:rPr lang="en-US" b="0" i="1" strike="sngStrike" dirty="0">
                <a:solidFill>
                  <a:srgbClr val="000000"/>
                </a:solidFill>
                <a:effectLst/>
                <a:latin typeface="Cambria" panose="02040503050406030204" pitchFamily="18" charset="0"/>
              </a:rPr>
              <a:t>Summarize</a:t>
            </a:r>
            <a:r>
              <a:rPr lang="en-US" b="0" i="0" strike="sngStrike" dirty="0">
                <a:solidFill>
                  <a:srgbClr val="000000"/>
                </a:solidFill>
                <a:effectLst/>
                <a:latin typeface="Cambria" panose="02040503050406030204" pitchFamily="18" charset="0"/>
              </a:rPr>
              <a:t> function in </a:t>
            </a:r>
            <a:r>
              <a:rPr lang="en-US" b="0" i="1" strike="sngStrike" dirty="0">
                <a:solidFill>
                  <a:srgbClr val="000000"/>
                </a:solidFill>
                <a:effectLst/>
                <a:latin typeface="Cambria" panose="02040503050406030204" pitchFamily="18" charset="0"/>
              </a:rPr>
              <a:t>FSA</a:t>
            </a:r>
            <a:r>
              <a:rPr lang="en-US" b="0" i="0" dirty="0">
                <a:solidFill>
                  <a:srgbClr val="000000"/>
                </a:solidFill>
                <a:effectLst/>
                <a:latin typeface="Cambria" panose="02040503050406030204" pitchFamily="18" charset="0"/>
              </a:rPr>
              <a:t>, we might think there is a meaningful difference between the classrooms, with a mean height of 153.5 cm vs. 155.0 cm.  But looking at the estimated marginal means (</a:t>
            </a:r>
            <a:r>
              <a:rPr lang="en-US" b="0" i="1" dirty="0" err="1">
                <a:solidFill>
                  <a:srgbClr val="000000"/>
                </a:solidFill>
                <a:effectLst/>
                <a:latin typeface="Cambria" panose="02040503050406030204" pitchFamily="18" charset="0"/>
              </a:rPr>
              <a:t>emmeans</a:t>
            </a:r>
            <a:r>
              <a:rPr lang="en-US" b="0" i="0" dirty="0">
                <a:solidFill>
                  <a:srgbClr val="000000"/>
                </a:solidFill>
                <a:effectLst/>
                <a:latin typeface="Cambria" panose="02040503050406030204" pitchFamily="18" charset="0"/>
              </a:rPr>
              <a:t>), which are adjusted for the difference in boys and girls in each classroom, this difference disappears.  Each classroom has an estimated marginal mean of 153.5 cm, indicating the mean of classroom </a:t>
            </a:r>
            <a:r>
              <a:rPr lang="en-US" b="0" i="1" dirty="0">
                <a:solidFill>
                  <a:srgbClr val="000000"/>
                </a:solidFill>
                <a:effectLst/>
                <a:latin typeface="Cambria" panose="02040503050406030204" pitchFamily="18" charset="0"/>
              </a:rPr>
              <a:t>B</a:t>
            </a:r>
            <a:r>
              <a:rPr lang="en-US" b="0" i="0" dirty="0">
                <a:solidFill>
                  <a:srgbClr val="000000"/>
                </a:solidFill>
                <a:effectLst/>
                <a:latin typeface="Cambria" panose="02040503050406030204" pitchFamily="18" charset="0"/>
              </a:rPr>
              <a:t> was inflated due to the higher proportion of girls.</a:t>
            </a:r>
            <a:endParaRPr lang="en-US" dirty="0"/>
          </a:p>
        </p:txBody>
      </p:sp>
    </p:spTree>
    <p:extLst>
      <p:ext uri="{BB962C8B-B14F-4D97-AF65-F5344CB8AC3E}">
        <p14:creationId xmlns:p14="http://schemas.microsoft.com/office/powerpoint/2010/main" val="3164795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BC2-BF2C-24DE-4347-3E130A5399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3EE88-6A6B-4AD5-E703-F96A1B07ED55}"/>
              </a:ext>
            </a:extLst>
          </p:cNvPr>
          <p:cNvSpPr>
            <a:spLocks noGrp="1"/>
          </p:cNvSpPr>
          <p:nvPr>
            <p:ph idx="1"/>
          </p:nvPr>
        </p:nvSpPr>
        <p:spPr/>
        <p:txBody>
          <a:bodyPr/>
          <a:lstStyle/>
          <a:p>
            <a:r>
              <a:rPr lang="en-US" dirty="0"/>
              <a:t>Finish example using </a:t>
            </a:r>
            <a:r>
              <a:rPr lang="en-US" dirty="0" err="1"/>
              <a:t>dplyr</a:t>
            </a:r>
            <a:r>
              <a:rPr lang="en-US" dirty="0"/>
              <a:t> code or move to a new </a:t>
            </a:r>
            <a:r>
              <a:rPr lang="en-US" dirty="0" err="1"/>
              <a:t>powerpoint</a:t>
            </a:r>
            <a:r>
              <a:rPr lang="en-US" dirty="0"/>
              <a:t> (See </a:t>
            </a:r>
            <a:r>
              <a:rPr lang="en-US" dirty="0" err="1"/>
              <a:t>codefile</a:t>
            </a:r>
            <a:r>
              <a:rPr lang="en-US" dirty="0"/>
              <a:t> </a:t>
            </a:r>
            <a:r>
              <a:rPr lang="en-US" dirty="0" err="1"/>
              <a:t>Mangiafico</a:t>
            </a:r>
            <a:r>
              <a:rPr lang="en-US" dirty="0"/>
              <a:t>-marginal </a:t>
            </a:r>
            <a:r>
              <a:rPr lang="en-US" dirty="0" err="1"/>
              <a:t>means.Rmd</a:t>
            </a:r>
            <a:r>
              <a:rPr lang="en-US"/>
              <a:t>)</a:t>
            </a:r>
            <a:endParaRPr lang="en-US" dirty="0"/>
          </a:p>
        </p:txBody>
      </p:sp>
    </p:spTree>
    <p:extLst>
      <p:ext uri="{BB962C8B-B14F-4D97-AF65-F5344CB8AC3E}">
        <p14:creationId xmlns:p14="http://schemas.microsoft.com/office/powerpoint/2010/main" val="127010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GLM: Comparing Regression Coefficients (</a:t>
            </a:r>
            <a:r>
              <a:rPr lang="el-GR" sz="3200" dirty="0"/>
              <a:t>β</a:t>
            </a:r>
            <a:r>
              <a:rPr lang="en-US" sz="3200" dirty="0"/>
              <a:t>etas)</a:t>
            </a:r>
          </a:p>
        </p:txBody>
      </p:sp>
      <p:pic>
        <p:nvPicPr>
          <p:cNvPr id="4" name="Picture 3" descr="Regression coefficient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 y="1447800"/>
            <a:ext cx="9144000" cy="3263254"/>
          </a:xfrm>
          <a:prstGeom prst="rect">
            <a:avLst/>
          </a:prstGeom>
        </p:spPr>
      </p:pic>
      <p:graphicFrame>
        <p:nvGraphicFramePr>
          <p:cNvPr id="3" name="Object 2"/>
          <p:cNvGraphicFramePr>
            <a:graphicFrameLocks noChangeAspect="1"/>
          </p:cNvGraphicFramePr>
          <p:nvPr/>
        </p:nvGraphicFramePr>
        <p:xfrm>
          <a:off x="1390361" y="5401227"/>
          <a:ext cx="2549618" cy="555686"/>
        </p:xfrm>
        <a:graphic>
          <a:graphicData uri="http://schemas.openxmlformats.org/presentationml/2006/ole">
            <mc:AlternateContent xmlns:mc="http://schemas.openxmlformats.org/markup-compatibility/2006">
              <mc:Choice xmlns:v="urn:schemas-microsoft-com:vml" Requires="v">
                <p:oleObj name="Equation" r:id="rId4" imgW="990600" imgH="215900" progId="Equation.3">
                  <p:embed/>
                </p:oleObj>
              </mc:Choice>
              <mc:Fallback>
                <p:oleObj name="Equation" r:id="rId4" imgW="990600" imgH="215900" progId="Equation.3">
                  <p:embed/>
                  <p:pic>
                    <p:nvPicPr>
                      <p:cNvPr id="3" name="Object 2"/>
                      <p:cNvPicPr/>
                      <p:nvPr/>
                    </p:nvPicPr>
                    <p:blipFill>
                      <a:blip r:embed="rId5"/>
                      <a:stretch>
                        <a:fillRect/>
                      </a:stretch>
                    </p:blipFill>
                    <p:spPr>
                      <a:xfrm>
                        <a:off x="1390361" y="5401227"/>
                        <a:ext cx="2549618" cy="555686"/>
                      </a:xfrm>
                      <a:prstGeom prst="rect">
                        <a:avLst/>
                      </a:prstGeom>
                      <a:ln>
                        <a:solidFill>
                          <a:schemeClr val="tx1"/>
                        </a:solidFill>
                      </a:ln>
                    </p:spPr>
                  </p:pic>
                </p:oleObj>
              </mc:Fallback>
            </mc:AlternateContent>
          </a:graphicData>
        </a:graphic>
      </p:graphicFrame>
      <p:sp>
        <p:nvSpPr>
          <p:cNvPr id="6" name="TextBox 5"/>
          <p:cNvSpPr txBox="1"/>
          <p:nvPr/>
        </p:nvSpPr>
        <p:spPr>
          <a:xfrm>
            <a:off x="457200" y="4940661"/>
            <a:ext cx="3954865" cy="369332"/>
          </a:xfrm>
          <a:prstGeom prst="rect">
            <a:avLst/>
          </a:prstGeom>
          <a:noFill/>
        </p:spPr>
        <p:txBody>
          <a:bodyPr wrap="none" rtlCol="0">
            <a:spAutoFit/>
          </a:bodyPr>
          <a:lstStyle/>
          <a:p>
            <a:r>
              <a:rPr lang="en-US" dirty="0"/>
              <a:t>The formula for a General Linear Model:</a:t>
            </a:r>
          </a:p>
        </p:txBody>
      </p:sp>
      <p:sp>
        <p:nvSpPr>
          <p:cNvPr id="8" name="TextBox 7"/>
          <p:cNvSpPr txBox="1"/>
          <p:nvPr/>
        </p:nvSpPr>
        <p:spPr>
          <a:xfrm>
            <a:off x="5007644" y="4940661"/>
            <a:ext cx="3854065" cy="1477328"/>
          </a:xfrm>
          <a:prstGeom prst="rect">
            <a:avLst/>
          </a:prstGeom>
          <a:noFill/>
          <a:ln>
            <a:solidFill>
              <a:srgbClr val="000000"/>
            </a:solidFill>
          </a:ln>
        </p:spPr>
        <p:txBody>
          <a:bodyPr wrap="none" rtlCol="0">
            <a:spAutoFit/>
          </a:bodyPr>
          <a:lstStyle/>
          <a:p>
            <a:r>
              <a:rPr lang="en-US" dirty="0">
                <a:latin typeface="Lucida Grande"/>
                <a:cs typeface="Lucida Grande"/>
              </a:rPr>
              <a:t>Y = predicted value of variable Y</a:t>
            </a:r>
          </a:p>
          <a:p>
            <a:r>
              <a:rPr lang="en-US" dirty="0">
                <a:latin typeface="Lucida Grande"/>
                <a:ea typeface="Lucida Grande"/>
                <a:cs typeface="Lucida Grande"/>
              </a:rPr>
              <a:t>β</a:t>
            </a:r>
            <a:r>
              <a:rPr lang="en-US" baseline="-25000" dirty="0">
                <a:latin typeface="Lucida Grande"/>
                <a:ea typeface="Lucida Grande"/>
                <a:cs typeface="Lucida Grande"/>
              </a:rPr>
              <a:t>0</a:t>
            </a:r>
            <a:r>
              <a:rPr lang="en-US" dirty="0">
                <a:latin typeface="Lucida Grande"/>
                <a:ea typeface="Lucida Grande"/>
                <a:cs typeface="Lucida Grande"/>
              </a:rPr>
              <a:t>= Y-intercept</a:t>
            </a:r>
          </a:p>
          <a:p>
            <a:r>
              <a:rPr lang="en-US" dirty="0">
                <a:latin typeface="Lucida Grande"/>
                <a:ea typeface="Lucida Grande"/>
                <a:cs typeface="Lucida Grande"/>
              </a:rPr>
              <a:t>β</a:t>
            </a:r>
            <a:r>
              <a:rPr lang="en-US" baseline="-25000" dirty="0">
                <a:latin typeface="Lucida Grande"/>
                <a:ea typeface="Lucida Grande"/>
                <a:cs typeface="Lucida Grande"/>
              </a:rPr>
              <a:t>1</a:t>
            </a:r>
            <a:r>
              <a:rPr lang="en-US" dirty="0">
                <a:latin typeface="Lucida Grande"/>
                <a:ea typeface="Lucida Grande"/>
                <a:cs typeface="Lucida Grande"/>
              </a:rPr>
              <a:t>= slope </a:t>
            </a:r>
          </a:p>
          <a:p>
            <a:r>
              <a:rPr lang="en-US" dirty="0">
                <a:latin typeface="Lucida Grande"/>
                <a:ea typeface="Lucida Grande"/>
                <a:cs typeface="Lucida Grande"/>
              </a:rPr>
              <a:t>X = value of X variable</a:t>
            </a:r>
          </a:p>
          <a:p>
            <a:r>
              <a:rPr lang="en-US" dirty="0" err="1">
                <a:latin typeface="Lucida Grande"/>
                <a:ea typeface="Lucida Grande"/>
                <a:cs typeface="Lucida Grande"/>
              </a:rPr>
              <a:t>ε</a:t>
            </a:r>
            <a:r>
              <a:rPr lang="en-US" dirty="0">
                <a:latin typeface="Lucida Grande"/>
                <a:ea typeface="Lucida Grande"/>
                <a:cs typeface="Lucida Grande"/>
              </a:rPr>
              <a:t> = error</a:t>
            </a:r>
            <a:endParaRPr lang="en-US" dirty="0">
              <a:latin typeface="Lucida Grande"/>
              <a:cs typeface="Lucida Grande"/>
            </a:endParaRPr>
          </a:p>
        </p:txBody>
      </p:sp>
      <p:graphicFrame>
        <p:nvGraphicFramePr>
          <p:cNvPr id="9" name="Object 8"/>
          <p:cNvGraphicFramePr>
            <a:graphicFrameLocks noChangeAspect="1"/>
          </p:cNvGraphicFramePr>
          <p:nvPr/>
        </p:nvGraphicFramePr>
        <p:xfrm>
          <a:off x="4476750" y="3321050"/>
          <a:ext cx="190500" cy="215900"/>
        </p:xfrm>
        <a:graphic>
          <a:graphicData uri="http://schemas.openxmlformats.org/presentationml/2006/ole">
            <mc:AlternateContent xmlns:mc="http://schemas.openxmlformats.org/markup-compatibility/2006">
              <mc:Choice xmlns:v="urn:schemas-microsoft-com:vml" Requires="v">
                <p:oleObj name="Equation" r:id="rId6" imgW="190500" imgH="215900" progId="Equation.3">
                  <p:embed/>
                </p:oleObj>
              </mc:Choice>
              <mc:Fallback>
                <p:oleObj name="Equation" r:id="rId6" imgW="190500" imgH="215900" progId="Equation.3">
                  <p:embed/>
                  <p:pic>
                    <p:nvPicPr>
                      <p:cNvPr id="9" name="Object 8"/>
                      <p:cNvPicPr/>
                      <p:nvPr/>
                    </p:nvPicPr>
                    <p:blipFill>
                      <a:blip r:embed="rId7"/>
                      <a:stretch>
                        <a:fillRect/>
                      </a:stretch>
                    </p:blipFill>
                    <p:spPr>
                      <a:xfrm>
                        <a:off x="4476750" y="3321050"/>
                        <a:ext cx="190500" cy="215900"/>
                      </a:xfrm>
                      <a:prstGeom prst="rect">
                        <a:avLst/>
                      </a:prstGeom>
                    </p:spPr>
                  </p:pic>
                </p:oleObj>
              </mc:Fallback>
            </mc:AlternateContent>
          </a:graphicData>
        </a:graphic>
      </p:graphicFrame>
    </p:spTree>
    <p:extLst>
      <p:ext uri="{BB962C8B-B14F-4D97-AF65-F5344CB8AC3E}">
        <p14:creationId xmlns:p14="http://schemas.microsoft.com/office/powerpoint/2010/main" val="3425516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17E8-4CD8-BF00-47F0-A1FBAA2C2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795782-5227-52B4-EC89-F771744DBF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5676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E778-6DE0-3192-2019-21BA57343142}"/>
              </a:ext>
            </a:extLst>
          </p:cNvPr>
          <p:cNvSpPr>
            <a:spLocks noGrp="1"/>
          </p:cNvSpPr>
          <p:nvPr>
            <p:ph type="title"/>
          </p:nvPr>
        </p:nvSpPr>
        <p:spPr/>
        <p:txBody>
          <a:bodyPr/>
          <a:lstStyle/>
          <a:p>
            <a:r>
              <a:rPr lang="en-US" dirty="0"/>
              <a:t>More on Estimated Marginal Means</a:t>
            </a:r>
          </a:p>
        </p:txBody>
      </p:sp>
      <p:sp>
        <p:nvSpPr>
          <p:cNvPr id="3" name="Content Placeholder 2">
            <a:extLst>
              <a:ext uri="{FF2B5EF4-FFF2-40B4-BE49-F238E27FC236}">
                <a16:creationId xmlns:a16="http://schemas.microsoft.com/office/drawing/2014/main" id="{B1E6E19D-8812-ABD0-759F-BD2269426598}"/>
              </a:ext>
            </a:extLst>
          </p:cNvPr>
          <p:cNvSpPr>
            <a:spLocks noGrp="1"/>
          </p:cNvSpPr>
          <p:nvPr>
            <p:ph idx="1"/>
          </p:nvPr>
        </p:nvSpPr>
        <p:spPr/>
        <p:txBody>
          <a:bodyPr>
            <a:normAutofit fontScale="85000" lnSpcReduction="10000"/>
          </a:bodyPr>
          <a:lstStyle/>
          <a:p>
            <a:pPr marL="0" indent="0">
              <a:buNone/>
            </a:pPr>
            <a:r>
              <a:rPr lang="en-US" b="0" i="0" dirty="0">
                <a:solidFill>
                  <a:srgbClr val="000000"/>
                </a:solidFill>
                <a:effectLst/>
                <a:latin typeface="Cambria" panose="02040503050406030204" pitchFamily="18" charset="0"/>
              </a:rPr>
              <a:t>Imagine a case where you are measuring the height of 7th-grade students in two classrooms and want to see if there is a difference between the two classrooms.  You are also recording the gender of the students, and at this age girls tend to be taller than boys.  Say classroom </a:t>
            </a:r>
            <a:r>
              <a:rPr lang="en-US" b="0" i="1" dirty="0">
                <a:solidFill>
                  <a:srgbClr val="000000"/>
                </a:solidFill>
                <a:effectLst/>
                <a:latin typeface="Cambria" panose="02040503050406030204" pitchFamily="18" charset="0"/>
              </a:rPr>
              <a:t>A</a:t>
            </a:r>
            <a:r>
              <a:rPr lang="en-US" b="0" i="0" dirty="0">
                <a:solidFill>
                  <a:srgbClr val="000000"/>
                </a:solidFill>
                <a:effectLst/>
                <a:latin typeface="Cambria" panose="02040503050406030204" pitchFamily="18" charset="0"/>
              </a:rPr>
              <a:t> happens to have far more girls than boys.  If you were to look at the mean height in the classrooms, you might find that classroom </a:t>
            </a:r>
            <a:r>
              <a:rPr lang="en-US" b="0" i="1" dirty="0">
                <a:solidFill>
                  <a:srgbClr val="000000"/>
                </a:solidFill>
                <a:effectLst/>
                <a:latin typeface="Cambria" panose="02040503050406030204" pitchFamily="18" charset="0"/>
              </a:rPr>
              <a:t>A</a:t>
            </a:r>
            <a:r>
              <a:rPr lang="en-US" b="0" i="0" dirty="0">
                <a:solidFill>
                  <a:srgbClr val="000000"/>
                </a:solidFill>
                <a:effectLst/>
                <a:latin typeface="Cambria" panose="02040503050406030204" pitchFamily="18" charset="0"/>
              </a:rPr>
              <a:t> had a higher mean, but this may not be an effect of the different classrooms, but because of the difference in the counts of boys and girls in each.  In this case, reporting estimated marginal means for the classrooms may give a more representative result.  Reporting estimated marginal means for studies where there are not equal observations for each combination of treatments is sometimes recommended.  We say the design of these studies is </a:t>
            </a:r>
            <a:r>
              <a:rPr lang="en-US" b="0" i="1" dirty="0">
                <a:solidFill>
                  <a:srgbClr val="000000"/>
                </a:solidFill>
                <a:effectLst/>
                <a:latin typeface="Cambria" panose="02040503050406030204" pitchFamily="18" charset="0"/>
              </a:rPr>
              <a:t>unbalanced</a:t>
            </a:r>
            <a:r>
              <a:rPr lang="en-US" b="0" i="0" dirty="0">
                <a:solidFill>
                  <a:srgbClr val="000000"/>
                </a:solidFill>
                <a:effectLst/>
                <a:latin typeface="Cambria" panose="02040503050406030204" pitchFamily="18" charset="0"/>
              </a:rPr>
              <a:t>.</a:t>
            </a:r>
            <a:endParaRPr lang="en-US" dirty="0"/>
          </a:p>
        </p:txBody>
      </p:sp>
    </p:spTree>
    <p:extLst>
      <p:ext uri="{BB962C8B-B14F-4D97-AF65-F5344CB8AC3E}">
        <p14:creationId xmlns:p14="http://schemas.microsoft.com/office/powerpoint/2010/main" val="121318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06A0-ED2A-5E47-9B42-A4413DBD8E1D}"/>
              </a:ext>
            </a:extLst>
          </p:cNvPr>
          <p:cNvSpPr>
            <a:spLocks noGrp="1"/>
          </p:cNvSpPr>
          <p:nvPr>
            <p:ph type="title"/>
          </p:nvPr>
        </p:nvSpPr>
        <p:spPr>
          <a:xfrm>
            <a:off x="457200" y="76200"/>
            <a:ext cx="8229600" cy="944562"/>
          </a:xfrm>
        </p:spPr>
        <p:txBody>
          <a:bodyPr/>
          <a:lstStyle/>
          <a:p>
            <a:r>
              <a:rPr lang="en-US" dirty="0"/>
              <a:t>Linear Models</a:t>
            </a:r>
          </a:p>
        </p:txBody>
      </p:sp>
      <p:sp>
        <p:nvSpPr>
          <p:cNvPr id="3" name="Content Placeholder 2">
            <a:extLst>
              <a:ext uri="{FF2B5EF4-FFF2-40B4-BE49-F238E27FC236}">
                <a16:creationId xmlns:a16="http://schemas.microsoft.com/office/drawing/2014/main" id="{580BAAD4-5F8C-714C-9AA1-D05A1DA2F419}"/>
              </a:ext>
            </a:extLst>
          </p:cNvPr>
          <p:cNvSpPr>
            <a:spLocks noGrp="1"/>
          </p:cNvSpPr>
          <p:nvPr>
            <p:ph idx="1"/>
          </p:nvPr>
        </p:nvSpPr>
        <p:spPr>
          <a:xfrm>
            <a:off x="457200" y="1020762"/>
            <a:ext cx="8382000" cy="5532438"/>
          </a:xfrm>
        </p:spPr>
        <p:txBody>
          <a:bodyPr>
            <a:normAutofit fontScale="92500" lnSpcReduction="10000"/>
          </a:bodyPr>
          <a:lstStyle/>
          <a:p>
            <a:pPr marL="0" indent="0">
              <a:buNone/>
            </a:pPr>
            <a:r>
              <a:rPr lang="en-US" dirty="0" err="1">
                <a:solidFill>
                  <a:srgbClr val="C00000"/>
                </a:solidFill>
              </a:rPr>
              <a:t>lm</a:t>
            </a:r>
            <a:r>
              <a:rPr lang="en-US" dirty="0"/>
              <a:t>() is the basic function for fitting linear models</a:t>
            </a:r>
          </a:p>
          <a:p>
            <a:r>
              <a:rPr lang="en-US" dirty="0"/>
              <a:t>Our initial examples will focus on the relationship between </a:t>
            </a:r>
            <a:r>
              <a:rPr lang="en-US" dirty="0">
                <a:solidFill>
                  <a:srgbClr val="0432FF"/>
                </a:solidFill>
              </a:rPr>
              <a:t>two continuous variables</a:t>
            </a:r>
            <a:r>
              <a:rPr lang="en-US" dirty="0"/>
              <a:t> (1 predictor/1 response)</a:t>
            </a:r>
          </a:p>
          <a:p>
            <a:pPr marL="0" indent="0">
              <a:buNone/>
            </a:pPr>
            <a:endParaRPr lang="en-US" dirty="0"/>
          </a:p>
          <a:p>
            <a:pPr marL="0" indent="0">
              <a:buNone/>
            </a:pPr>
            <a:r>
              <a:rPr lang="en-US" dirty="0" err="1"/>
              <a:t>plant_gr</a:t>
            </a:r>
            <a:r>
              <a:rPr lang="en-US" dirty="0"/>
              <a:t> &lt;- </a:t>
            </a:r>
            <a:r>
              <a:rPr lang="en-US" dirty="0" err="1">
                <a:solidFill>
                  <a:srgbClr val="C00000"/>
                </a:solidFill>
              </a:rPr>
              <a:t>read.csv</a:t>
            </a:r>
            <a:r>
              <a:rPr lang="en-US" dirty="0"/>
              <a:t>("</a:t>
            </a:r>
            <a:r>
              <a:rPr lang="en-US" dirty="0" err="1"/>
              <a:t>plant.growth.rate.csv</a:t>
            </a:r>
            <a:r>
              <a:rPr lang="en-US" dirty="0"/>
              <a:t>")</a:t>
            </a:r>
          </a:p>
          <a:p>
            <a:pPr marL="0" indent="0">
              <a:buNone/>
            </a:pPr>
            <a:r>
              <a:rPr lang="en-US" dirty="0">
                <a:solidFill>
                  <a:srgbClr val="C00000"/>
                </a:solidFill>
              </a:rPr>
              <a:t>glimpse</a:t>
            </a:r>
            <a:r>
              <a:rPr lang="en-US" dirty="0"/>
              <a:t>(</a:t>
            </a:r>
            <a:r>
              <a:rPr lang="en-US" dirty="0" err="1"/>
              <a:t>plant_gr</a:t>
            </a:r>
            <a:r>
              <a:rPr lang="en-US" dirty="0"/>
              <a:t>)</a:t>
            </a:r>
          </a:p>
          <a:p>
            <a:pPr marL="0" indent="0">
              <a:buNone/>
            </a:pPr>
            <a:endParaRPr lang="en-US" dirty="0"/>
          </a:p>
          <a:p>
            <a:pPr marL="0" indent="0">
              <a:buNone/>
            </a:pPr>
            <a:r>
              <a:rPr lang="en-US" dirty="0" err="1">
                <a:solidFill>
                  <a:srgbClr val="C00000"/>
                </a:solidFill>
              </a:rPr>
              <a:t>ggplot</a:t>
            </a:r>
            <a:r>
              <a:rPr lang="en-US" dirty="0"/>
              <a:t>(</a:t>
            </a:r>
            <a:r>
              <a:rPr lang="en-US" dirty="0" err="1"/>
              <a:t>plant_gr</a:t>
            </a:r>
            <a:r>
              <a:rPr lang="en-US" dirty="0"/>
              <a:t>,</a:t>
            </a:r>
          </a:p>
          <a:p>
            <a:pPr marL="0" indent="0">
              <a:buNone/>
            </a:pPr>
            <a:r>
              <a:rPr lang="en-US" dirty="0"/>
              <a:t>	</a:t>
            </a:r>
            <a:r>
              <a:rPr lang="en-US" dirty="0" err="1">
                <a:solidFill>
                  <a:srgbClr val="C00000"/>
                </a:solidFill>
              </a:rPr>
              <a:t>aes</a:t>
            </a:r>
            <a:r>
              <a:rPr lang="en-US" dirty="0"/>
              <a:t>(</a:t>
            </a:r>
            <a:r>
              <a:rPr lang="en-US" dirty="0">
                <a:solidFill>
                  <a:srgbClr val="00B050"/>
                </a:solidFill>
              </a:rPr>
              <a:t>x</a:t>
            </a:r>
            <a:r>
              <a:rPr lang="en-US" dirty="0"/>
              <a:t> = </a:t>
            </a:r>
            <a:r>
              <a:rPr lang="en-US" dirty="0" err="1"/>
              <a:t>soil.moisture.content</a:t>
            </a:r>
            <a:r>
              <a:rPr lang="en-US" dirty="0"/>
              <a:t>, </a:t>
            </a:r>
            <a:r>
              <a:rPr lang="en-US" dirty="0">
                <a:solidFill>
                  <a:srgbClr val="00B050"/>
                </a:solidFill>
              </a:rPr>
              <a:t>y</a:t>
            </a:r>
            <a:r>
              <a:rPr lang="en-US" dirty="0"/>
              <a:t> = </a:t>
            </a:r>
            <a:r>
              <a:rPr lang="en-US" dirty="0" err="1"/>
              <a:t>plant.growth.rate</a:t>
            </a:r>
            <a:r>
              <a:rPr lang="en-US" dirty="0"/>
              <a:t>)) +</a:t>
            </a:r>
          </a:p>
          <a:p>
            <a:pPr marL="0" indent="0">
              <a:buNone/>
            </a:pPr>
            <a:r>
              <a:rPr lang="en-US" dirty="0"/>
              <a:t>	</a:t>
            </a:r>
            <a:r>
              <a:rPr lang="en-US" dirty="0" err="1">
                <a:solidFill>
                  <a:srgbClr val="C00000"/>
                </a:solidFill>
              </a:rPr>
              <a:t>geom_point</a:t>
            </a:r>
            <a:r>
              <a:rPr lang="en-US" dirty="0"/>
              <a:t>() +</a:t>
            </a:r>
          </a:p>
          <a:p>
            <a:pPr marL="0" indent="0">
              <a:buNone/>
            </a:pPr>
            <a:r>
              <a:rPr lang="en-US" dirty="0"/>
              <a:t>	</a:t>
            </a:r>
            <a:r>
              <a:rPr lang="en-US" dirty="0" err="1">
                <a:solidFill>
                  <a:srgbClr val="C00000"/>
                </a:solidFill>
              </a:rPr>
              <a:t>ylab</a:t>
            </a:r>
            <a:r>
              <a:rPr lang="en-US" dirty="0"/>
              <a:t>(</a:t>
            </a:r>
            <a:r>
              <a:rPr lang="en-US" dirty="0">
                <a:solidFill>
                  <a:srgbClr val="0432FF"/>
                </a:solidFill>
              </a:rPr>
              <a:t>"Plant Growth Rate (mm/week)"</a:t>
            </a:r>
            <a:r>
              <a:rPr lang="en-US" dirty="0"/>
              <a:t>) +</a:t>
            </a:r>
          </a:p>
          <a:p>
            <a:pPr marL="0" indent="0">
              <a:buNone/>
            </a:pPr>
            <a:r>
              <a:rPr lang="en-US" dirty="0"/>
              <a:t>	</a:t>
            </a:r>
            <a:r>
              <a:rPr lang="en-US" dirty="0" err="1">
                <a:solidFill>
                  <a:srgbClr val="C00000"/>
                </a:solidFill>
              </a:rPr>
              <a:t>theme_bw</a:t>
            </a:r>
            <a:r>
              <a:rPr lang="en-US" dirty="0"/>
              <a:t>()</a:t>
            </a:r>
          </a:p>
          <a:p>
            <a:pPr marL="0" indent="0">
              <a:buNone/>
            </a:pPr>
            <a:endParaRPr lang="en-US" dirty="0"/>
          </a:p>
        </p:txBody>
      </p:sp>
      <p:sp>
        <p:nvSpPr>
          <p:cNvPr id="4" name="TextBox 3">
            <a:extLst>
              <a:ext uri="{FF2B5EF4-FFF2-40B4-BE49-F238E27FC236}">
                <a16:creationId xmlns:a16="http://schemas.microsoft.com/office/drawing/2014/main" id="{3B86AD5B-E4E4-2B47-B2D0-329BC8547EF2}"/>
              </a:ext>
            </a:extLst>
          </p:cNvPr>
          <p:cNvSpPr txBox="1"/>
          <p:nvPr/>
        </p:nvSpPr>
        <p:spPr>
          <a:xfrm>
            <a:off x="3810000" y="3429000"/>
            <a:ext cx="4876800" cy="646331"/>
          </a:xfrm>
          <a:prstGeom prst="rect">
            <a:avLst/>
          </a:prstGeom>
          <a:solidFill>
            <a:schemeClr val="bg1">
              <a:lumMod val="85000"/>
            </a:schemeClr>
          </a:solidFill>
          <a:ln>
            <a:solidFill>
              <a:schemeClr val="tx1"/>
            </a:solidFill>
          </a:ln>
        </p:spPr>
        <p:txBody>
          <a:bodyPr wrap="square" rtlCol="0">
            <a:spAutoFit/>
          </a:bodyPr>
          <a:lstStyle/>
          <a:p>
            <a:r>
              <a:rPr lang="en-US" dirty="0">
                <a:solidFill>
                  <a:srgbClr val="0432FF"/>
                </a:solidFill>
              </a:rPr>
              <a:t>Note on good coding practice: Each plot argument is on a separate line, ending with a +</a:t>
            </a:r>
          </a:p>
        </p:txBody>
      </p:sp>
    </p:spTree>
    <p:extLst>
      <p:ext uri="{BB962C8B-B14F-4D97-AF65-F5344CB8AC3E}">
        <p14:creationId xmlns:p14="http://schemas.microsoft.com/office/powerpoint/2010/main" val="233539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D655B3-8976-5842-83F2-9953BB09D5EC}"/>
              </a:ext>
            </a:extLst>
          </p:cNvPr>
          <p:cNvSpPr>
            <a:spLocks noGrp="1"/>
          </p:cNvSpPr>
          <p:nvPr>
            <p:ph idx="1"/>
          </p:nvPr>
        </p:nvSpPr>
        <p:spPr>
          <a:xfrm>
            <a:off x="457200" y="3276600"/>
            <a:ext cx="8229600" cy="3276600"/>
          </a:xfrm>
        </p:spPr>
        <p:txBody>
          <a:bodyPr/>
          <a:lstStyle/>
          <a:p>
            <a:pPr marL="0" indent="0">
              <a:buNone/>
            </a:pPr>
            <a:r>
              <a:rPr lang="en-US" dirty="0">
                <a:solidFill>
                  <a:srgbClr val="0432FF"/>
                </a:solidFill>
              </a:rPr>
              <a:t>Intercept </a:t>
            </a:r>
            <a:r>
              <a:rPr lang="en-US" dirty="0"/>
              <a:t>looks to be between 15-20</a:t>
            </a:r>
            <a:endParaRPr lang="en-US" dirty="0">
              <a:solidFill>
                <a:srgbClr val="0432FF"/>
              </a:solidFill>
            </a:endParaRPr>
          </a:p>
          <a:p>
            <a:pPr marL="0" indent="0">
              <a:buNone/>
            </a:pPr>
            <a:r>
              <a:rPr lang="en-US" dirty="0">
                <a:solidFill>
                  <a:srgbClr val="0432FF"/>
                </a:solidFill>
              </a:rPr>
              <a:t>Slope</a:t>
            </a:r>
            <a:r>
              <a:rPr lang="en-US" dirty="0"/>
              <a:t> of the relationship is obviously positive</a:t>
            </a:r>
          </a:p>
          <a:p>
            <a:pPr lvl="1"/>
            <a:r>
              <a:rPr lang="en-US" dirty="0"/>
              <a:t>Y-units between 20-50 = 30 units and </a:t>
            </a:r>
          </a:p>
          <a:p>
            <a:pPr lvl="1"/>
            <a:r>
              <a:rPr lang="en-US" dirty="0"/>
              <a:t>X-units between 0-2.0 = 2 units.</a:t>
            </a:r>
          </a:p>
          <a:p>
            <a:pPr lvl="1"/>
            <a:r>
              <a:rPr lang="en-US" dirty="0"/>
              <a:t>Slope is around 30/2 or 15</a:t>
            </a:r>
          </a:p>
          <a:p>
            <a:pPr lvl="1"/>
            <a:r>
              <a:rPr lang="en-US" dirty="0"/>
              <a:t>Biological interpretation = ~15 mm in growth (per week) with every 1 unit increase in soil moisture </a:t>
            </a:r>
          </a:p>
        </p:txBody>
      </p:sp>
      <p:pic>
        <p:nvPicPr>
          <p:cNvPr id="4" name="Picture 3">
            <a:extLst>
              <a:ext uri="{FF2B5EF4-FFF2-40B4-BE49-F238E27FC236}">
                <a16:creationId xmlns:a16="http://schemas.microsoft.com/office/drawing/2014/main" id="{358F1F5D-DAEB-D442-9E12-014C0809B213}"/>
              </a:ext>
            </a:extLst>
          </p:cNvPr>
          <p:cNvPicPr>
            <a:picLocks noChangeAspect="1"/>
          </p:cNvPicPr>
          <p:nvPr/>
        </p:nvPicPr>
        <p:blipFill>
          <a:blip r:embed="rId3"/>
          <a:stretch>
            <a:fillRect/>
          </a:stretch>
        </p:blipFill>
        <p:spPr>
          <a:xfrm>
            <a:off x="4876800" y="304800"/>
            <a:ext cx="2819400" cy="2819400"/>
          </a:xfrm>
          <a:prstGeom prst="rect">
            <a:avLst/>
          </a:prstGeom>
        </p:spPr>
      </p:pic>
      <p:sp>
        <p:nvSpPr>
          <p:cNvPr id="5" name="TextBox 4">
            <a:extLst>
              <a:ext uri="{FF2B5EF4-FFF2-40B4-BE49-F238E27FC236}">
                <a16:creationId xmlns:a16="http://schemas.microsoft.com/office/drawing/2014/main" id="{7E1F68AE-617A-F142-888A-CCED1B22658E}"/>
              </a:ext>
            </a:extLst>
          </p:cNvPr>
          <p:cNvSpPr txBox="1"/>
          <p:nvPr/>
        </p:nvSpPr>
        <p:spPr>
          <a:xfrm>
            <a:off x="304800" y="762000"/>
            <a:ext cx="4267200" cy="1569660"/>
          </a:xfrm>
          <a:prstGeom prst="rect">
            <a:avLst/>
          </a:prstGeom>
          <a:noFill/>
        </p:spPr>
        <p:txBody>
          <a:bodyPr wrap="square" rtlCol="0">
            <a:spAutoFit/>
          </a:bodyPr>
          <a:lstStyle/>
          <a:p>
            <a:r>
              <a:rPr lang="en-US" sz="2400" dirty="0"/>
              <a:t>Two parameters of Interest:</a:t>
            </a:r>
          </a:p>
          <a:p>
            <a:r>
              <a:rPr lang="en-US" sz="2400" dirty="0">
                <a:solidFill>
                  <a:srgbClr val="0432FF"/>
                </a:solidFill>
              </a:rPr>
              <a:t>Y-Intercept</a:t>
            </a:r>
            <a:r>
              <a:rPr lang="en-US" sz="2400" dirty="0"/>
              <a:t> (</a:t>
            </a:r>
            <a:r>
              <a:rPr lang="en-US" sz="2400" dirty="0">
                <a:latin typeface="Lucida Grande"/>
                <a:ea typeface="Lucida Grande"/>
                <a:cs typeface="Lucida Grande"/>
              </a:rPr>
              <a:t>β</a:t>
            </a:r>
            <a:r>
              <a:rPr lang="en-US" sz="2400" baseline="-25000" dirty="0">
                <a:latin typeface="Lucida Grande"/>
                <a:ea typeface="Lucida Grande"/>
                <a:cs typeface="Lucida Grande"/>
              </a:rPr>
              <a:t>0</a:t>
            </a:r>
            <a:r>
              <a:rPr lang="en-US" sz="2400" dirty="0">
                <a:latin typeface="Lucida Grande"/>
                <a:ea typeface="Lucida Grande"/>
                <a:cs typeface="Lucida Grande"/>
              </a:rPr>
              <a:t>)</a:t>
            </a:r>
            <a:r>
              <a:rPr lang="en-US" sz="2400" baseline="-25000" dirty="0">
                <a:latin typeface="Lucida Grande"/>
                <a:ea typeface="Lucida Grande"/>
                <a:cs typeface="Lucida Grande"/>
              </a:rPr>
              <a:t> </a:t>
            </a:r>
            <a:r>
              <a:rPr lang="en-US" sz="2400" dirty="0"/>
              <a:t>and </a:t>
            </a:r>
            <a:r>
              <a:rPr lang="en-US" sz="2400" dirty="0">
                <a:solidFill>
                  <a:srgbClr val="0432FF"/>
                </a:solidFill>
              </a:rPr>
              <a:t>Slope </a:t>
            </a:r>
            <a:r>
              <a:rPr lang="en-US" sz="2400" dirty="0"/>
              <a:t>(</a:t>
            </a:r>
            <a:r>
              <a:rPr lang="en-US" sz="2400" dirty="0">
                <a:latin typeface="Lucida Grande"/>
                <a:ea typeface="Lucida Grande"/>
                <a:cs typeface="Lucida Grande"/>
              </a:rPr>
              <a:t>β</a:t>
            </a:r>
            <a:r>
              <a:rPr lang="en-US" sz="2400" baseline="-25000" dirty="0">
                <a:latin typeface="Lucida Grande"/>
                <a:ea typeface="Lucida Grande"/>
                <a:cs typeface="Lucida Grande"/>
              </a:rPr>
              <a:t>1</a:t>
            </a:r>
            <a:r>
              <a:rPr lang="en-US" sz="2400" dirty="0">
                <a:latin typeface="Lucida Grande"/>
                <a:ea typeface="Lucida Grande"/>
                <a:cs typeface="Lucida Grande"/>
              </a:rPr>
              <a:t>)</a:t>
            </a:r>
            <a:endParaRPr lang="en-US" sz="2400" dirty="0">
              <a:solidFill>
                <a:srgbClr val="0432FF"/>
              </a:solidFill>
            </a:endParaRPr>
          </a:p>
          <a:p>
            <a:endParaRPr lang="en-US" sz="2400" dirty="0"/>
          </a:p>
          <a:p>
            <a:r>
              <a:rPr lang="en-US" sz="2400" dirty="0"/>
              <a:t>	Let’s take a guess…</a:t>
            </a:r>
          </a:p>
        </p:txBody>
      </p:sp>
    </p:spTree>
    <p:extLst>
      <p:ext uri="{BB962C8B-B14F-4D97-AF65-F5344CB8AC3E}">
        <p14:creationId xmlns:p14="http://schemas.microsoft.com/office/powerpoint/2010/main" val="1352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42AC-C66A-0F4C-879E-C0F0BF004A62}"/>
              </a:ext>
            </a:extLst>
          </p:cNvPr>
          <p:cNvSpPr>
            <a:spLocks noGrp="1"/>
          </p:cNvSpPr>
          <p:nvPr>
            <p:ph type="title"/>
          </p:nvPr>
        </p:nvSpPr>
        <p:spPr>
          <a:ln>
            <a:solidFill>
              <a:schemeClr val="tx1"/>
            </a:solidFill>
          </a:ln>
        </p:spPr>
        <p:txBody>
          <a:bodyPr>
            <a:normAutofit fontScale="90000"/>
          </a:bodyPr>
          <a:lstStyle/>
          <a:p>
            <a:r>
              <a:rPr lang="en-US" dirty="0"/>
              <a:t>Add Model Predictions (Fit-Line) to Figure</a:t>
            </a:r>
          </a:p>
        </p:txBody>
      </p:sp>
      <p:sp>
        <p:nvSpPr>
          <p:cNvPr id="3" name="Content Placeholder 2">
            <a:extLst>
              <a:ext uri="{FF2B5EF4-FFF2-40B4-BE49-F238E27FC236}">
                <a16:creationId xmlns:a16="http://schemas.microsoft.com/office/drawing/2014/main" id="{BEA489F1-E2D7-6541-9E55-A172185CB83B}"/>
              </a:ext>
            </a:extLst>
          </p:cNvPr>
          <p:cNvSpPr>
            <a:spLocks noGrp="1"/>
          </p:cNvSpPr>
          <p:nvPr>
            <p:ph idx="1"/>
          </p:nvPr>
        </p:nvSpPr>
        <p:spPr/>
        <p:txBody>
          <a:bodyPr>
            <a:normAutofit/>
          </a:bodyPr>
          <a:lstStyle/>
          <a:p>
            <a:pPr marL="0" indent="0">
              <a:buNone/>
            </a:pPr>
            <a:r>
              <a:rPr lang="en-US" sz="2400" dirty="0" err="1">
                <a:solidFill>
                  <a:srgbClr val="C00000"/>
                </a:solidFill>
              </a:rPr>
              <a:t>ggplot</a:t>
            </a:r>
            <a:r>
              <a:rPr lang="en-US" sz="2400" dirty="0"/>
              <a:t>(</a:t>
            </a:r>
            <a:r>
              <a:rPr lang="en-US" sz="2400" dirty="0" err="1"/>
              <a:t>plant_gr</a:t>
            </a:r>
            <a:r>
              <a:rPr lang="en-US" sz="2400" dirty="0"/>
              <a:t>, </a:t>
            </a:r>
          </a:p>
          <a:p>
            <a:pPr marL="0" indent="0">
              <a:buNone/>
            </a:pPr>
            <a:r>
              <a:rPr lang="en-US" sz="2400" dirty="0">
                <a:solidFill>
                  <a:srgbClr val="C00000"/>
                </a:solidFill>
              </a:rPr>
              <a:t>	</a:t>
            </a:r>
            <a:r>
              <a:rPr lang="en-US" sz="2400" dirty="0" err="1">
                <a:solidFill>
                  <a:srgbClr val="C00000"/>
                </a:solidFill>
              </a:rPr>
              <a:t>aes</a:t>
            </a:r>
            <a:r>
              <a:rPr lang="en-US" sz="2400" dirty="0"/>
              <a:t>(</a:t>
            </a:r>
            <a:r>
              <a:rPr lang="en-US" sz="2400" dirty="0">
                <a:solidFill>
                  <a:srgbClr val="00B050"/>
                </a:solidFill>
              </a:rPr>
              <a:t>x</a:t>
            </a:r>
            <a:r>
              <a:rPr lang="en-US" sz="2400" dirty="0"/>
              <a:t> = </a:t>
            </a:r>
            <a:r>
              <a:rPr lang="en-US" sz="2400" dirty="0" err="1"/>
              <a:t>soil.moisture.content</a:t>
            </a:r>
            <a:r>
              <a:rPr lang="en-US" sz="2400" dirty="0"/>
              <a:t>, </a:t>
            </a:r>
            <a:r>
              <a:rPr lang="en-US" sz="2400" dirty="0">
                <a:solidFill>
                  <a:srgbClr val="00B050"/>
                </a:solidFill>
              </a:rPr>
              <a:t>y</a:t>
            </a:r>
            <a:r>
              <a:rPr lang="en-US" sz="2400" dirty="0"/>
              <a:t> = </a:t>
            </a:r>
            <a:r>
              <a:rPr lang="en-US" sz="2400" dirty="0" err="1"/>
              <a:t>plant.growth.rate</a:t>
            </a:r>
            <a:r>
              <a:rPr lang="en-US" sz="2400" dirty="0"/>
              <a:t>)) +</a:t>
            </a:r>
          </a:p>
          <a:p>
            <a:pPr marL="0" indent="0">
              <a:buNone/>
            </a:pPr>
            <a:r>
              <a:rPr lang="en-US" sz="2400" dirty="0"/>
              <a:t>	</a:t>
            </a:r>
            <a:r>
              <a:rPr lang="en-US" sz="2400" dirty="0" err="1">
                <a:solidFill>
                  <a:srgbClr val="C00000"/>
                </a:solidFill>
              </a:rPr>
              <a:t>geom_point</a:t>
            </a:r>
            <a:r>
              <a:rPr lang="en-US" sz="2400" dirty="0"/>
              <a:t>() +</a:t>
            </a:r>
          </a:p>
          <a:p>
            <a:pPr marL="0" indent="0">
              <a:buNone/>
            </a:pPr>
            <a:r>
              <a:rPr lang="en-US" sz="2400" dirty="0"/>
              <a:t>	</a:t>
            </a:r>
            <a:r>
              <a:rPr lang="en-US" sz="2400" dirty="0" err="1">
                <a:solidFill>
                  <a:srgbClr val="C00000"/>
                </a:solidFill>
              </a:rPr>
              <a:t>geom_smooth</a:t>
            </a:r>
            <a:r>
              <a:rPr lang="en-US" sz="2400" dirty="0"/>
              <a:t>(</a:t>
            </a:r>
            <a:r>
              <a:rPr lang="en-US" sz="2400" dirty="0">
                <a:solidFill>
                  <a:srgbClr val="00B050"/>
                </a:solidFill>
              </a:rPr>
              <a:t>method</a:t>
            </a:r>
            <a:r>
              <a:rPr lang="en-US" sz="2400" dirty="0"/>
              <a:t> = </a:t>
            </a:r>
            <a:r>
              <a:rPr lang="en-US" sz="2400" dirty="0">
                <a:solidFill>
                  <a:srgbClr val="0432FF"/>
                </a:solidFill>
              </a:rPr>
              <a:t>'</a:t>
            </a:r>
            <a:r>
              <a:rPr lang="en-US" sz="2400" dirty="0" err="1">
                <a:solidFill>
                  <a:srgbClr val="0432FF"/>
                </a:solidFill>
              </a:rPr>
              <a:t>lm</a:t>
            </a:r>
            <a:r>
              <a:rPr lang="en-US" sz="2400" dirty="0">
                <a:solidFill>
                  <a:srgbClr val="0432FF"/>
                </a:solidFill>
              </a:rPr>
              <a:t>'</a:t>
            </a:r>
            <a:r>
              <a:rPr lang="en-US" sz="2400" dirty="0"/>
              <a:t>) +</a:t>
            </a:r>
          </a:p>
          <a:p>
            <a:pPr marL="0" indent="0">
              <a:buNone/>
            </a:pPr>
            <a:r>
              <a:rPr lang="en-US" sz="2400" dirty="0"/>
              <a:t>	</a:t>
            </a:r>
            <a:r>
              <a:rPr lang="en-US" sz="2400" dirty="0" err="1">
                <a:solidFill>
                  <a:srgbClr val="C00000"/>
                </a:solidFill>
              </a:rPr>
              <a:t>ylab</a:t>
            </a:r>
            <a:r>
              <a:rPr lang="en-US" sz="2400" dirty="0"/>
              <a:t>(</a:t>
            </a:r>
            <a:r>
              <a:rPr lang="en-US" sz="2400" dirty="0">
                <a:solidFill>
                  <a:srgbClr val="0432FF"/>
                </a:solidFill>
              </a:rPr>
              <a:t>"Plant Growth Rate (mm/week)"</a:t>
            </a:r>
            <a:r>
              <a:rPr lang="en-US" sz="2400" dirty="0"/>
              <a:t>) +</a:t>
            </a:r>
          </a:p>
          <a:p>
            <a:pPr marL="0" indent="0">
              <a:buNone/>
            </a:pPr>
            <a:r>
              <a:rPr lang="en-US" sz="2400" dirty="0"/>
              <a:t>	</a:t>
            </a:r>
            <a:r>
              <a:rPr lang="en-US" sz="2400" dirty="0" err="1">
                <a:solidFill>
                  <a:srgbClr val="C00000"/>
                </a:solidFill>
              </a:rPr>
              <a:t>theme_bw</a:t>
            </a:r>
            <a:r>
              <a:rPr lang="en-US" sz="2400" dirty="0"/>
              <a:t>()</a:t>
            </a:r>
          </a:p>
          <a:p>
            <a:pPr marL="0" indent="0">
              <a:buNone/>
            </a:pPr>
            <a:endParaRPr lang="en-US" sz="2400" dirty="0"/>
          </a:p>
        </p:txBody>
      </p:sp>
      <p:pic>
        <p:nvPicPr>
          <p:cNvPr id="4" name="Picture 3">
            <a:extLst>
              <a:ext uri="{FF2B5EF4-FFF2-40B4-BE49-F238E27FC236}">
                <a16:creationId xmlns:a16="http://schemas.microsoft.com/office/drawing/2014/main" id="{D4661A22-08D6-AE4E-A644-8DC454124DFA}"/>
              </a:ext>
            </a:extLst>
          </p:cNvPr>
          <p:cNvPicPr>
            <a:picLocks noChangeAspect="1"/>
          </p:cNvPicPr>
          <p:nvPr/>
        </p:nvPicPr>
        <p:blipFill>
          <a:blip r:embed="rId3"/>
          <a:stretch>
            <a:fillRect/>
          </a:stretch>
        </p:blipFill>
        <p:spPr>
          <a:xfrm>
            <a:off x="3810000" y="3725091"/>
            <a:ext cx="2819400" cy="2819400"/>
          </a:xfrm>
          <a:prstGeom prst="rect">
            <a:avLst/>
          </a:prstGeom>
        </p:spPr>
      </p:pic>
    </p:spTree>
    <p:extLst>
      <p:ext uri="{BB962C8B-B14F-4D97-AF65-F5344CB8AC3E}">
        <p14:creationId xmlns:p14="http://schemas.microsoft.com/office/powerpoint/2010/main" val="94989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71C28-6B6A-E64B-8014-54D1571D60B1}"/>
              </a:ext>
            </a:extLst>
          </p:cNvPr>
          <p:cNvSpPr>
            <a:spLocks noGrp="1"/>
          </p:cNvSpPr>
          <p:nvPr>
            <p:ph idx="1"/>
          </p:nvPr>
        </p:nvSpPr>
        <p:spPr>
          <a:xfrm>
            <a:off x="457200" y="533400"/>
            <a:ext cx="8229600" cy="6019800"/>
          </a:xfrm>
        </p:spPr>
        <p:txBody>
          <a:bodyPr/>
          <a:lstStyle/>
          <a:p>
            <a:r>
              <a:rPr lang="en-US" dirty="0"/>
              <a:t>The new feature here is the </a:t>
            </a:r>
            <a:r>
              <a:rPr lang="en-US" dirty="0">
                <a:solidFill>
                  <a:srgbClr val="0432FF"/>
                </a:solidFill>
              </a:rPr>
              <a:t>prediction</a:t>
            </a:r>
            <a:r>
              <a:rPr lang="en-US" dirty="0"/>
              <a:t> layer: 	</a:t>
            </a:r>
          </a:p>
          <a:p>
            <a:pPr marL="457200" lvl="1" indent="0">
              <a:buNone/>
            </a:pPr>
            <a:r>
              <a:rPr lang="en-US" sz="2800" dirty="0" err="1">
                <a:solidFill>
                  <a:srgbClr val="C00000"/>
                </a:solidFill>
              </a:rPr>
              <a:t>geom_smooth</a:t>
            </a:r>
            <a:r>
              <a:rPr lang="en-US" sz="2800" dirty="0"/>
              <a:t>(method = "</a:t>
            </a:r>
            <a:r>
              <a:rPr lang="en-US" sz="2800" dirty="0" err="1"/>
              <a:t>lm</a:t>
            </a:r>
            <a:r>
              <a:rPr lang="en-US" sz="2800" dirty="0"/>
              <a:t>")</a:t>
            </a:r>
            <a:endParaRPr lang="en-US" dirty="0"/>
          </a:p>
          <a:p>
            <a:r>
              <a:rPr lang="en-US" dirty="0"/>
              <a:t>This is </a:t>
            </a:r>
            <a:r>
              <a:rPr lang="en-US" dirty="0" err="1"/>
              <a:t>ggplot</a:t>
            </a:r>
            <a:r>
              <a:rPr lang="en-US" dirty="0"/>
              <a:t>-speak for ‘use a linear-model fitted line, and the standard error of the fit’</a:t>
            </a:r>
          </a:p>
          <a:p>
            <a:r>
              <a:rPr lang="en-US" dirty="0"/>
              <a:t>This works well with </a:t>
            </a:r>
            <a:r>
              <a:rPr lang="en-US" dirty="0" err="1">
                <a:solidFill>
                  <a:srgbClr val="C00000"/>
                </a:solidFill>
              </a:rPr>
              <a:t>facet_wrap</a:t>
            </a:r>
            <a:r>
              <a:rPr lang="en-US" dirty="0"/>
              <a:t>(), fitting different lines for each panel ‘group’ (categorical) variable</a:t>
            </a:r>
          </a:p>
          <a:p>
            <a:endParaRPr lang="en-US" dirty="0"/>
          </a:p>
        </p:txBody>
      </p:sp>
      <p:pic>
        <p:nvPicPr>
          <p:cNvPr id="5" name="Picture 4">
            <a:extLst>
              <a:ext uri="{FF2B5EF4-FFF2-40B4-BE49-F238E27FC236}">
                <a16:creationId xmlns:a16="http://schemas.microsoft.com/office/drawing/2014/main" id="{E02D447B-CB83-A741-BCD1-14BF392EFE29}"/>
              </a:ext>
            </a:extLst>
          </p:cNvPr>
          <p:cNvPicPr>
            <a:picLocks noChangeAspect="1"/>
          </p:cNvPicPr>
          <p:nvPr/>
        </p:nvPicPr>
        <p:blipFill>
          <a:blip r:embed="rId3"/>
          <a:stretch>
            <a:fillRect/>
          </a:stretch>
        </p:blipFill>
        <p:spPr>
          <a:xfrm>
            <a:off x="2209800" y="3466011"/>
            <a:ext cx="3358874" cy="3352800"/>
          </a:xfrm>
          <a:prstGeom prst="rect">
            <a:avLst/>
          </a:prstGeom>
        </p:spPr>
      </p:pic>
    </p:spTree>
    <p:extLst>
      <p:ext uri="{BB962C8B-B14F-4D97-AF65-F5344CB8AC3E}">
        <p14:creationId xmlns:p14="http://schemas.microsoft.com/office/powerpoint/2010/main" val="2996121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10846</TotalTime>
  <Words>5102</Words>
  <Application>Microsoft Macintosh PowerPoint</Application>
  <PresentationFormat>On-screen Show (4:3)</PresentationFormat>
  <Paragraphs>560</Paragraphs>
  <Slides>51</Slides>
  <Notes>38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1" baseType="lpstr">
      <vt:lpstr>Arial Unicode MS</vt:lpstr>
      <vt:lpstr>Arial</vt:lpstr>
      <vt:lpstr>Calibri</vt:lpstr>
      <vt:lpstr>Cambria</vt:lpstr>
      <vt:lpstr>Cambria Math</vt:lpstr>
      <vt:lpstr>Helvetica</vt:lpstr>
      <vt:lpstr>Helvetica Neue</vt:lpstr>
      <vt:lpstr>Lucida Grande</vt:lpstr>
      <vt:lpstr>Office Theme</vt:lpstr>
      <vt:lpstr>Equation</vt:lpstr>
      <vt:lpstr>Chapter 5 Linear Models: Regression</vt:lpstr>
      <vt:lpstr>Linear Models</vt:lpstr>
      <vt:lpstr>Least Squares Estimation: Draw a line that minimizes residuals (squared-residuals)</vt:lpstr>
      <vt:lpstr>Let's Simulate OLS Estimation: </vt:lpstr>
      <vt:lpstr>GLM: Comparing Regression Coefficients (βetas)</vt:lpstr>
      <vt:lpstr>Linear Models</vt:lpstr>
      <vt:lpstr>PowerPoint Presentation</vt:lpstr>
      <vt:lpstr>Add Model Predictions (Fit-Line) to Figure</vt:lpstr>
      <vt:lpstr>PowerPoint Presentation</vt:lpstr>
      <vt:lpstr>Fit the model</vt:lpstr>
      <vt:lpstr>Check the assumptions</vt:lpstr>
      <vt:lpstr>PowerPoint Presentation</vt:lpstr>
      <vt:lpstr>Model Interpretation</vt:lpstr>
      <vt:lpstr>Testing the Null Hypothesis</vt:lpstr>
      <vt:lpstr>Model Interpretation</vt:lpstr>
      <vt:lpstr>PowerPoint Presentation</vt:lpstr>
      <vt:lpstr>summary(lm_object) and anova(lm_object) are answering two different statistical questions about the same fitted model:</vt:lpstr>
      <vt:lpstr>Using Coefficients for Prediction</vt:lpstr>
      <vt:lpstr>Another Example</vt:lpstr>
      <vt:lpstr>r2 = coefficient of determination</vt:lpstr>
      <vt:lpstr>Not all Correlations are Meaningful</vt:lpstr>
      <vt:lpstr>Regression Practice</vt:lpstr>
      <vt:lpstr>Chapter 5 Linear Models: ANOVA</vt:lpstr>
      <vt:lpstr>One-Way ANOVA</vt:lpstr>
      <vt:lpstr>Dig a little deeper…</vt:lpstr>
      <vt:lpstr>Daphnia Example</vt:lpstr>
      <vt:lpstr>First plot the data</vt:lpstr>
      <vt:lpstr>PowerPoint Presentation</vt:lpstr>
      <vt:lpstr>Calculating means with dplyr</vt:lpstr>
      <vt:lpstr>Construct Linear Model</vt:lpstr>
      <vt:lpstr>Evaluate the Linear Model</vt:lpstr>
      <vt:lpstr>Null Hypothesis in ANOVA: all the groups come from populations  with the same mean. </vt:lpstr>
      <vt:lpstr>Null Hypothesis in ANOVA: all the groups come from populations  with the same mean. </vt:lpstr>
      <vt:lpstr>PowerPoint Presentation</vt:lpstr>
      <vt:lpstr>Treatment Contrasts</vt:lpstr>
      <vt:lpstr>Treatment Contrasts</vt:lpstr>
      <vt:lpstr>Recall calculating means with dplyr</vt:lpstr>
      <vt:lpstr>Multiple Contrasts</vt:lpstr>
      <vt:lpstr>Multiple Contrasts</vt:lpstr>
      <vt:lpstr>PowerPoint Presentation</vt:lpstr>
      <vt:lpstr>PowerPoint Presentation</vt:lpstr>
      <vt:lpstr>PowerPoint Presentation</vt:lpstr>
      <vt:lpstr>PowerPoint Presentation</vt:lpstr>
      <vt:lpstr>PowerPoint Presentation</vt:lpstr>
      <vt:lpstr>ANOVA Practice Example</vt:lpstr>
      <vt:lpstr>Bar Chart for Omega Example</vt:lpstr>
      <vt:lpstr>More Practice Problems</vt:lpstr>
      <vt:lpstr>PowerPoint Presentation</vt:lpstr>
      <vt:lpstr>PowerPoint Presentation</vt:lpstr>
      <vt:lpstr>PowerPoint Presentation</vt:lpstr>
      <vt:lpstr>More on Estimated Marginal Means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696</cp:revision>
  <cp:lastPrinted>2018-11-19T21:23:19Z</cp:lastPrinted>
  <dcterms:created xsi:type="dcterms:W3CDTF">2013-09-18T21:00:03Z</dcterms:created>
  <dcterms:modified xsi:type="dcterms:W3CDTF">2025-10-28T01:35:01Z</dcterms:modified>
  <cp:category/>
</cp:coreProperties>
</file>